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1068" r:id="rId2"/>
    <p:sldId id="1069" r:id="rId3"/>
    <p:sldId id="1163" r:id="rId4"/>
    <p:sldId id="1164" r:id="rId5"/>
    <p:sldId id="1219" r:id="rId6"/>
    <p:sldId id="1220" r:id="rId7"/>
    <p:sldId id="1213" r:id="rId8"/>
    <p:sldId id="1222" r:id="rId9"/>
    <p:sldId id="1223" r:id="rId10"/>
    <p:sldId id="1224" r:id="rId11"/>
    <p:sldId id="1227" r:id="rId12"/>
    <p:sldId id="1214" r:id="rId13"/>
    <p:sldId id="1215" r:id="rId14"/>
    <p:sldId id="1216" r:id="rId15"/>
    <p:sldId id="1228" r:id="rId16"/>
    <p:sldId id="1217" r:id="rId17"/>
    <p:sldId id="1165" r:id="rId18"/>
    <p:sldId id="1172" r:id="rId19"/>
    <p:sldId id="1173" r:id="rId20"/>
    <p:sldId id="1174" r:id="rId21"/>
    <p:sldId id="1175" r:id="rId22"/>
    <p:sldId id="1176" r:id="rId23"/>
    <p:sldId id="1177" r:id="rId24"/>
    <p:sldId id="1178" r:id="rId25"/>
    <p:sldId id="1179" r:id="rId26"/>
    <p:sldId id="1171" r:id="rId27"/>
    <p:sldId id="1166" r:id="rId28"/>
    <p:sldId id="1218" r:id="rId29"/>
    <p:sldId id="1225" r:id="rId30"/>
    <p:sldId id="1167" r:id="rId31"/>
    <p:sldId id="1195" r:id="rId32"/>
    <p:sldId id="1196" r:id="rId33"/>
    <p:sldId id="1198" r:id="rId34"/>
    <p:sldId id="1197" r:id="rId35"/>
    <p:sldId id="1199" r:id="rId36"/>
    <p:sldId id="1200" r:id="rId37"/>
    <p:sldId id="1201" r:id="rId38"/>
    <p:sldId id="1202" r:id="rId39"/>
    <p:sldId id="1203" r:id="rId40"/>
    <p:sldId id="1204" r:id="rId41"/>
    <p:sldId id="1205" r:id="rId42"/>
    <p:sldId id="1206" r:id="rId43"/>
    <p:sldId id="1210" r:id="rId44"/>
    <p:sldId id="1207" r:id="rId45"/>
    <p:sldId id="1211" r:id="rId46"/>
    <p:sldId id="1212" r:id="rId47"/>
    <p:sldId id="1168" r:id="rId48"/>
    <p:sldId id="1180" r:id="rId49"/>
    <p:sldId id="1192" r:id="rId50"/>
    <p:sldId id="1181" r:id="rId51"/>
    <p:sldId id="1194" r:id="rId52"/>
    <p:sldId id="1193" r:id="rId53"/>
    <p:sldId id="1182" r:id="rId54"/>
    <p:sldId id="1183" r:id="rId55"/>
    <p:sldId id="1184" r:id="rId56"/>
    <p:sldId id="1185" r:id="rId57"/>
    <p:sldId id="1186" r:id="rId58"/>
    <p:sldId id="1187" r:id="rId59"/>
    <p:sldId id="1189" r:id="rId60"/>
    <p:sldId id="1190" r:id="rId61"/>
    <p:sldId id="1191" r:id="rId62"/>
    <p:sldId id="1170" r:id="rId63"/>
    <p:sldId id="1169" r:id="rId64"/>
    <p:sldId id="1092"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35" autoAdjust="0"/>
    <p:restoredTop sz="94660"/>
  </p:normalViewPr>
  <p:slideViewPr>
    <p:cSldViewPr snapToGrid="0">
      <p:cViewPr varScale="1">
        <p:scale>
          <a:sx n="111" d="100"/>
          <a:sy n="111" d="100"/>
        </p:scale>
        <p:origin x="126"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373"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11/29/2022</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369036-5B90-4159-950A-FC236DC91CD9}" type="slidenum">
              <a:rPr lang="en-US" smtClean="0"/>
              <a:t>‹#›</a:t>
            </a:fld>
            <a:endParaRPr lang="en-US" dirty="0"/>
          </a:p>
        </p:txBody>
      </p:sp>
    </p:spTree>
    <p:extLst>
      <p:ext uri="{BB962C8B-B14F-4D97-AF65-F5344CB8AC3E}">
        <p14:creationId xmlns:p14="http://schemas.microsoft.com/office/powerpoint/2010/main" val="28077210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11/29/2022</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4A9591-6B62-414E-B780-29C3A0FEC39B}" type="slidenum">
              <a:rPr lang="en-US" smtClean="0"/>
              <a:t>‹#›</a:t>
            </a:fld>
            <a:endParaRPr lang="en-US" dirty="0"/>
          </a:p>
        </p:txBody>
      </p:sp>
    </p:spTree>
    <p:extLst>
      <p:ext uri="{BB962C8B-B14F-4D97-AF65-F5344CB8AC3E}">
        <p14:creationId xmlns:p14="http://schemas.microsoft.com/office/powerpoint/2010/main" val="32922076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Workplace Discrimination &amp; Employment Law</a:t>
            </a:r>
          </a:p>
        </p:txBody>
      </p:sp>
      <p:sp>
        <p:nvSpPr>
          <p:cNvPr id="5" name="Date Placeholder 4"/>
          <p:cNvSpPr>
            <a:spLocks noGrp="1"/>
          </p:cNvSpPr>
          <p:nvPr>
            <p:ph type="dt" idx="1"/>
          </p:nvPr>
        </p:nvSpPr>
        <p:spPr/>
        <p:txBody>
          <a:bodyPr/>
          <a:lstStyle/>
          <a:p>
            <a:r>
              <a:rPr lang="en-US" dirty="0"/>
              <a:t>11/29/2022</a:t>
            </a:r>
          </a:p>
        </p:txBody>
      </p:sp>
      <p:sp>
        <p:nvSpPr>
          <p:cNvPr id="6" name="Footer Placeholder 5"/>
          <p:cNvSpPr>
            <a:spLocks noGrp="1"/>
          </p:cNvSpPr>
          <p:nvPr>
            <p:ph type="ftr" sz="quarter" idx="4"/>
          </p:nvPr>
        </p:nvSpPr>
        <p:spPr/>
        <p:txBody>
          <a:bodyPr/>
          <a:lstStyle/>
          <a:p>
            <a:r>
              <a:rPr lang="en-US" dirty="0"/>
              <a:t>Strategies to Combat Bias, Bullying &amp; Harassment in the Law</a:t>
            </a:r>
          </a:p>
        </p:txBody>
      </p:sp>
      <p:sp>
        <p:nvSpPr>
          <p:cNvPr id="7" name="Slide Number Placeholder 6"/>
          <p:cNvSpPr>
            <a:spLocks noGrp="1"/>
          </p:cNvSpPr>
          <p:nvPr>
            <p:ph type="sldNum" sz="quarter" idx="5"/>
          </p:nvPr>
        </p:nvSpPr>
        <p:spPr/>
        <p:txBody>
          <a:bodyPr/>
          <a:lstStyle/>
          <a:p>
            <a:fld id="{9B63D24D-BFCA-C241-B567-1C9DC8D2483D}" type="slidenum">
              <a:rPr lang="en-US" smtClean="0"/>
              <a:t>3</a:t>
            </a:fld>
            <a:endParaRPr lang="en-US" dirty="0"/>
          </a:p>
        </p:txBody>
      </p:sp>
    </p:spTree>
    <p:extLst>
      <p:ext uri="{BB962C8B-B14F-4D97-AF65-F5344CB8AC3E}">
        <p14:creationId xmlns:p14="http://schemas.microsoft.com/office/powerpoint/2010/main" val="4126721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descr="fo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089" y="243611"/>
            <a:ext cx="4818644" cy="5579379"/>
          </a:xfrm>
          <a:prstGeom prst="rect">
            <a:avLst/>
          </a:prstGeom>
        </p:spPr>
      </p:pic>
      <p:sp>
        <p:nvSpPr>
          <p:cNvPr id="2" name="Title 1"/>
          <p:cNvSpPr>
            <a:spLocks noGrp="1"/>
          </p:cNvSpPr>
          <p:nvPr>
            <p:ph type="ctrTitle" hasCustomPrompt="1"/>
          </p:nvPr>
        </p:nvSpPr>
        <p:spPr>
          <a:xfrm>
            <a:off x="5541819" y="883517"/>
            <a:ext cx="6024160" cy="1271636"/>
          </a:xfrm>
          <a:prstGeom prst="rect">
            <a:avLst/>
          </a:prstGeom>
        </p:spPr>
        <p:txBody>
          <a:bodyPr/>
          <a:lstStyle>
            <a:lvl1pPr algn="l">
              <a:lnSpc>
                <a:spcPct val="85000"/>
              </a:lnSpc>
              <a:defRPr sz="300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3" name="Subtitle 2"/>
          <p:cNvSpPr>
            <a:spLocks noGrp="1"/>
          </p:cNvSpPr>
          <p:nvPr>
            <p:ph type="subTitle" idx="1" hasCustomPrompt="1"/>
          </p:nvPr>
        </p:nvSpPr>
        <p:spPr>
          <a:xfrm>
            <a:off x="5541819" y="2162078"/>
            <a:ext cx="6024160" cy="962892"/>
          </a:xfrm>
          <a:prstGeom prst="rect">
            <a:avLst/>
          </a:prstGeom>
        </p:spPr>
        <p:txBody>
          <a:bodyPr/>
          <a:lstStyle>
            <a:lvl1pPr marL="0" indent="0" algn="l">
              <a:buNone/>
              <a:defRPr sz="2400">
                <a:solidFill>
                  <a:srgbClr val="EBA12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In This Space</a:t>
            </a:r>
          </a:p>
        </p:txBody>
      </p:sp>
      <p:cxnSp>
        <p:nvCxnSpPr>
          <p:cNvPr id="17" name="Straight Connector 16"/>
          <p:cNvCxnSpPr/>
          <p:nvPr userDrawn="1"/>
        </p:nvCxnSpPr>
        <p:spPr>
          <a:xfrm flipV="1">
            <a:off x="602018" y="5811509"/>
            <a:ext cx="10892124"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0" y="6526953"/>
            <a:ext cx="12192000" cy="230832"/>
          </a:xfrm>
          <a:prstGeom prst="rect">
            <a:avLst/>
          </a:prstGeom>
          <a:noFill/>
        </p:spPr>
        <p:txBody>
          <a:bodyPr wrap="square" rtlCol="0">
            <a:spAutoFit/>
          </a:bodyPr>
          <a:lstStyle/>
          <a:p>
            <a:pPr algn="ctr"/>
            <a:r>
              <a:rPr lang="en-US" sz="900" dirty="0">
                <a:solidFill>
                  <a:schemeClr val="bg1"/>
                </a:solidFill>
                <a:latin typeface="Minion Pro"/>
                <a:cs typeface="Minion Pro"/>
              </a:rPr>
              <a:t>LADDEY, CLARK &amp; RYAN LLP - 60 BLUE HERON ROAD, SUITE 300, SPARTA, NJ 07871  /  TEL: (973) 729-1880  /  </a:t>
            </a:r>
            <a:r>
              <a:rPr lang="en-US" sz="900" dirty="0">
                <a:solidFill>
                  <a:srgbClr val="EBA121"/>
                </a:solidFill>
                <a:latin typeface="Minion Pro"/>
                <a:cs typeface="Minion Pro"/>
              </a:rPr>
              <a:t>WWW.LCRLAW.COM</a:t>
            </a:r>
          </a:p>
        </p:txBody>
      </p:sp>
      <p:sp>
        <p:nvSpPr>
          <p:cNvPr id="26" name="TextBox 25"/>
          <p:cNvSpPr txBox="1"/>
          <p:nvPr userDrawn="1"/>
        </p:nvSpPr>
        <p:spPr>
          <a:xfrm>
            <a:off x="602018" y="5926666"/>
            <a:ext cx="10892124" cy="419346"/>
          </a:xfrm>
          <a:prstGeom prst="rect">
            <a:avLst/>
          </a:prstGeom>
          <a:noFill/>
        </p:spPr>
        <p:txBody>
          <a:bodyPr wrap="square" rtlCol="0">
            <a:spAutoFit/>
          </a:bodyPr>
          <a:lstStyle/>
          <a:p>
            <a:pPr algn="ctr">
              <a:lnSpc>
                <a:spcPct val="125000"/>
              </a:lnSpc>
            </a:pPr>
            <a:r>
              <a:rPr lang="en-US" sz="850" kern="1200" spc="8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850" kern="1200" spc="80" baseline="0" dirty="0">
                <a:solidFill>
                  <a:schemeClr val="tx1">
                    <a:lumMod val="50000"/>
                    <a:lumOff val="50000"/>
                  </a:schemeClr>
                </a:solidFill>
                <a:latin typeface="Arial"/>
                <a:cs typeface="Arial"/>
              </a:rPr>
              <a:t>ENVIRONMENTAL LAW  /  WORKERS’ COMPENSATION  /  LAND USE AND ZONING  /  TRUSTS, ESTATES AND WILLS</a:t>
            </a:r>
          </a:p>
        </p:txBody>
      </p:sp>
    </p:spTree>
    <p:extLst>
      <p:ext uri="{BB962C8B-B14F-4D97-AF65-F5344CB8AC3E}">
        <p14:creationId xmlns:p14="http://schemas.microsoft.com/office/powerpoint/2010/main" val="105134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dirty="0"/>
              <a:t>November 29, 2022</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340130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dirty="0"/>
              <a:t>November 29, 2022</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127733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1230420" y="923636"/>
            <a:ext cx="3458505" cy="2439940"/>
          </a:xfrm>
          <a:prstGeom prst="rect">
            <a:avLst/>
          </a:prstGeom>
          <a:solidFill>
            <a:srgbClr val="FFCF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1713860" y="1447800"/>
            <a:ext cx="1532209" cy="930564"/>
          </a:xfrm>
          <a:prstGeom prst="rect">
            <a:avLst/>
          </a:prstGeom>
          <a:solidFill>
            <a:srgbClr val="2A3620"/>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algn="ctr"/>
            <a:endParaRPr lang="en-US" sz="1800" dirty="0"/>
          </a:p>
        </p:txBody>
      </p:sp>
      <p:sp>
        <p:nvSpPr>
          <p:cNvPr id="9" name="TextBox 8"/>
          <p:cNvSpPr txBox="1"/>
          <p:nvPr userDrawn="1"/>
        </p:nvSpPr>
        <p:spPr>
          <a:xfrm>
            <a:off x="0" y="6526953"/>
            <a:ext cx="12192000" cy="230832"/>
          </a:xfrm>
          <a:prstGeom prst="rect">
            <a:avLst/>
          </a:prstGeom>
          <a:noFill/>
        </p:spPr>
        <p:txBody>
          <a:bodyPr wrap="square" rtlCol="0">
            <a:spAutoFit/>
          </a:bodyPr>
          <a:lstStyle/>
          <a:p>
            <a:pPr algn="ctr"/>
            <a:r>
              <a:rPr lang="en-US" sz="900" dirty="0">
                <a:solidFill>
                  <a:schemeClr val="bg1"/>
                </a:solidFill>
                <a:latin typeface="Minion Pro"/>
                <a:cs typeface="Minion Pro"/>
              </a:rPr>
              <a:t>LADDEY, CLARK &amp; RYAN LLP - 60 BLUE HERON ROAD, SUITE 300, SPARTA, NJ 07871  /  TEL: (973) 729-1880  /  </a:t>
            </a:r>
            <a:r>
              <a:rPr lang="en-US" sz="900" dirty="0">
                <a:solidFill>
                  <a:srgbClr val="EA9922"/>
                </a:solidFill>
                <a:latin typeface="Minion Pro"/>
                <a:cs typeface="Minion Pro"/>
              </a:rPr>
              <a:t>WWW.LCRLAW.COM</a:t>
            </a:r>
          </a:p>
        </p:txBody>
      </p:sp>
      <p:cxnSp>
        <p:nvCxnSpPr>
          <p:cNvPr id="16" name="Straight Connector 15"/>
          <p:cNvCxnSpPr/>
          <p:nvPr userDrawn="1"/>
        </p:nvCxnSpPr>
        <p:spPr>
          <a:xfrm flipV="1">
            <a:off x="602018" y="5811509"/>
            <a:ext cx="10892124"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Rectangle 19"/>
          <p:cNvSpPr/>
          <p:nvPr userDrawn="1"/>
        </p:nvSpPr>
        <p:spPr>
          <a:xfrm>
            <a:off x="620889" y="700424"/>
            <a:ext cx="2026868" cy="1270000"/>
          </a:xfrm>
          <a:prstGeom prst="rect">
            <a:avLst/>
          </a:prstGeom>
          <a:solidFill>
            <a:srgbClr val="EBA121"/>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algn="ctr"/>
            <a:endParaRPr lang="en-US" sz="1800" dirty="0"/>
          </a:p>
        </p:txBody>
      </p:sp>
      <p:sp>
        <p:nvSpPr>
          <p:cNvPr id="24" name="TextBox 23"/>
          <p:cNvSpPr txBox="1"/>
          <p:nvPr userDrawn="1"/>
        </p:nvSpPr>
        <p:spPr>
          <a:xfrm>
            <a:off x="612281" y="828517"/>
            <a:ext cx="2160284" cy="1025665"/>
          </a:xfrm>
          <a:prstGeom prst="rect">
            <a:avLst/>
          </a:prstGeom>
          <a:noFill/>
        </p:spPr>
        <p:txBody>
          <a:bodyPr wrap="square" rtlCol="0">
            <a:spAutoFit/>
          </a:bodyPr>
          <a:lstStyle/>
          <a:p>
            <a:pPr algn="l">
              <a:lnSpc>
                <a:spcPct val="80000"/>
              </a:lnSpc>
            </a:pPr>
            <a:r>
              <a:rPr lang="en-US" sz="1050" spc="0" dirty="0">
                <a:solidFill>
                  <a:schemeClr val="bg1"/>
                </a:solidFill>
                <a:latin typeface="Arial"/>
                <a:cs typeface="Arial"/>
              </a:rPr>
              <a:t>COMMITTED</a:t>
            </a:r>
            <a:r>
              <a:rPr lang="en-US" sz="1050" spc="0" baseline="0" dirty="0">
                <a:solidFill>
                  <a:schemeClr val="bg1"/>
                </a:solidFill>
                <a:latin typeface="Arial"/>
                <a:cs typeface="Arial"/>
              </a:rPr>
              <a:t> TO THE</a:t>
            </a:r>
          </a:p>
          <a:p>
            <a:pPr algn="l">
              <a:lnSpc>
                <a:spcPct val="80000"/>
              </a:lnSpc>
            </a:pPr>
            <a:r>
              <a:rPr lang="en-US" sz="2000" spc="0" baseline="0" dirty="0">
                <a:solidFill>
                  <a:srgbClr val="FFCF65"/>
                </a:solidFill>
                <a:latin typeface="Arial"/>
                <a:cs typeface="Arial"/>
              </a:rPr>
              <a:t>SUCCESS</a:t>
            </a:r>
          </a:p>
          <a:p>
            <a:pPr algn="l">
              <a:lnSpc>
                <a:spcPct val="80000"/>
              </a:lnSpc>
            </a:pPr>
            <a:r>
              <a:rPr lang="en-US" sz="1050" spc="0" baseline="0" dirty="0">
                <a:solidFill>
                  <a:schemeClr val="bg1"/>
                </a:solidFill>
                <a:latin typeface="Arial"/>
                <a:cs typeface="Arial"/>
              </a:rPr>
              <a:t>OF OUR</a:t>
            </a:r>
          </a:p>
          <a:p>
            <a:pPr algn="l">
              <a:lnSpc>
                <a:spcPct val="80000"/>
              </a:lnSpc>
            </a:pPr>
            <a:r>
              <a:rPr lang="en-US" sz="1700" spc="0" baseline="0" dirty="0">
                <a:solidFill>
                  <a:schemeClr val="bg1"/>
                </a:solidFill>
                <a:latin typeface="Arial"/>
                <a:cs typeface="Arial"/>
              </a:rPr>
              <a:t>CLIENTS &amp;</a:t>
            </a:r>
          </a:p>
          <a:p>
            <a:pPr algn="l">
              <a:lnSpc>
                <a:spcPct val="75000"/>
              </a:lnSpc>
            </a:pPr>
            <a:r>
              <a:rPr lang="en-US" sz="1700" spc="0" baseline="0" dirty="0">
                <a:solidFill>
                  <a:schemeClr val="bg1"/>
                </a:solidFill>
                <a:latin typeface="Arial"/>
                <a:cs typeface="Arial"/>
              </a:rPr>
              <a:t>COMMUNITY</a:t>
            </a:r>
            <a:r>
              <a:rPr lang="en-US" sz="1800" spc="0" baseline="0" dirty="0">
                <a:solidFill>
                  <a:schemeClr val="bg1"/>
                </a:solidFill>
                <a:latin typeface="Arial"/>
                <a:cs typeface="Arial"/>
              </a:rPr>
              <a:t>.</a:t>
            </a:r>
            <a:endParaRPr lang="en-US" sz="1800" spc="0" dirty="0">
              <a:solidFill>
                <a:schemeClr val="bg1"/>
              </a:solidFill>
              <a:latin typeface="Arial"/>
              <a:cs typeface="Arial"/>
            </a:endParaRPr>
          </a:p>
        </p:txBody>
      </p:sp>
      <p:sp>
        <p:nvSpPr>
          <p:cNvPr id="25" name="Title 1"/>
          <p:cNvSpPr>
            <a:spLocks noGrp="1"/>
          </p:cNvSpPr>
          <p:nvPr>
            <p:ph type="ctrTitle" hasCustomPrompt="1"/>
          </p:nvPr>
        </p:nvSpPr>
        <p:spPr>
          <a:xfrm>
            <a:off x="5541819" y="768062"/>
            <a:ext cx="6024160" cy="1271636"/>
          </a:xfrm>
          <a:prstGeom prst="rect">
            <a:avLst/>
          </a:prstGeom>
        </p:spPr>
        <p:txBody>
          <a:bodyPr/>
          <a:lstStyle>
            <a:lvl1pPr algn="l">
              <a:lnSpc>
                <a:spcPct val="85000"/>
              </a:lnSpc>
              <a:defRPr sz="300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26" name="Subtitle 2"/>
          <p:cNvSpPr>
            <a:spLocks noGrp="1"/>
          </p:cNvSpPr>
          <p:nvPr>
            <p:ph type="subTitle" idx="1" hasCustomPrompt="1"/>
          </p:nvPr>
        </p:nvSpPr>
        <p:spPr>
          <a:xfrm>
            <a:off x="5541819" y="2046623"/>
            <a:ext cx="6024160" cy="962892"/>
          </a:xfrm>
          <a:prstGeom prst="rect">
            <a:avLst/>
          </a:prstGeom>
        </p:spPr>
        <p:txBody>
          <a:bodyPr/>
          <a:lstStyle>
            <a:lvl1pPr marL="0" indent="0" algn="l">
              <a:buNone/>
              <a:defRPr sz="2400">
                <a:solidFill>
                  <a:srgbClr val="EBA12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In This Space</a:t>
            </a:r>
          </a:p>
        </p:txBody>
      </p:sp>
      <p:pic>
        <p:nvPicPr>
          <p:cNvPr id="2" name="Picture 1" descr="famil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4564" y="533401"/>
            <a:ext cx="1368685" cy="849742"/>
          </a:xfrm>
          <a:prstGeom prst="rect">
            <a:avLst/>
          </a:prstGeom>
          <a:solidFill>
            <a:srgbClr val="FFFFFF">
              <a:shade val="85000"/>
            </a:srgbClr>
          </a:solidFill>
          <a:ln w="57150" cap="sq" cmpd="sng">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contourClr>
              <a:srgbClr val="FFFFFF"/>
            </a:contourClr>
          </a:sp3d>
        </p:spPr>
      </p:pic>
      <p:pic>
        <p:nvPicPr>
          <p:cNvPr id="4" name="Picture 3" descr="cour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399" y="3276601"/>
            <a:ext cx="3103171" cy="1926591"/>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pic>
        <p:nvPicPr>
          <p:cNvPr id="3" name="Picture 2" descr="shakinghands.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6275" y="1844194"/>
            <a:ext cx="2626975" cy="1630946"/>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sp>
        <p:nvSpPr>
          <p:cNvPr id="14" name="TextBox 13"/>
          <p:cNvSpPr txBox="1"/>
          <p:nvPr userDrawn="1"/>
        </p:nvSpPr>
        <p:spPr>
          <a:xfrm>
            <a:off x="602018" y="5926666"/>
            <a:ext cx="10892124" cy="419346"/>
          </a:xfrm>
          <a:prstGeom prst="rect">
            <a:avLst/>
          </a:prstGeom>
          <a:noFill/>
        </p:spPr>
        <p:txBody>
          <a:bodyPr wrap="square" rtlCol="0">
            <a:spAutoFit/>
          </a:bodyPr>
          <a:lstStyle/>
          <a:p>
            <a:pPr algn="ctr">
              <a:lnSpc>
                <a:spcPct val="125000"/>
              </a:lnSpc>
            </a:pPr>
            <a:r>
              <a:rPr lang="en-US" sz="850" kern="1200" spc="8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850" kern="1200" spc="80" baseline="0" dirty="0">
                <a:solidFill>
                  <a:schemeClr val="tx1">
                    <a:lumMod val="50000"/>
                    <a:lumOff val="50000"/>
                  </a:schemeClr>
                </a:solidFill>
                <a:latin typeface="Arial"/>
                <a:cs typeface="Arial"/>
              </a:rPr>
              <a:t>ENVIRONMENTAL LAW  /  WORKERS’ COMPENSATION  /  LAND USE AND ZONING  /  TRUSTS, ESTATES AND WILLS</a:t>
            </a:r>
          </a:p>
        </p:txBody>
      </p:sp>
    </p:spTree>
    <p:extLst>
      <p:ext uri="{BB962C8B-B14F-4D97-AF65-F5344CB8AC3E}">
        <p14:creationId xmlns:p14="http://schemas.microsoft.com/office/powerpoint/2010/main" val="128277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846158" y="1888144"/>
            <a:ext cx="8403724" cy="982944"/>
          </a:xfrm>
          <a:prstGeom prst="rect">
            <a:avLst/>
          </a:prstGeom>
        </p:spPr>
        <p:txBody>
          <a:bodyPr anchor="t">
            <a:normAutofit/>
          </a:bodyPr>
          <a:lstStyle>
            <a:lvl1pPr algn="ctr">
              <a:defRPr sz="3000" b="1" cap="all">
                <a:solidFill>
                  <a:srgbClr val="28351B"/>
                </a:solidFill>
                <a:latin typeface="Minion Pro"/>
                <a:cs typeface="Minion Pro"/>
              </a:defRPr>
            </a:lvl1pPr>
          </a:lstStyle>
          <a:p>
            <a:r>
              <a:rPr lang="en-US" dirty="0"/>
              <a:t>Enter section Title Here</a:t>
            </a:r>
          </a:p>
        </p:txBody>
      </p:sp>
      <p:sp>
        <p:nvSpPr>
          <p:cNvPr id="8" name="Text Placeholder 2"/>
          <p:cNvSpPr>
            <a:spLocks noGrp="1"/>
          </p:cNvSpPr>
          <p:nvPr>
            <p:ph type="body" idx="1"/>
          </p:nvPr>
        </p:nvSpPr>
        <p:spPr>
          <a:xfrm>
            <a:off x="1846158" y="2884599"/>
            <a:ext cx="8403725" cy="1500187"/>
          </a:xfrm>
          <a:prstGeom prst="rect">
            <a:avLst/>
          </a:prstGeom>
        </p:spPr>
        <p:txBody>
          <a:bodyPr anchor="t"/>
          <a:lstStyle>
            <a:lvl1pPr marL="0" indent="0" algn="ctr">
              <a:buNone/>
              <a:defRPr sz="2400">
                <a:solidFill>
                  <a:schemeClr val="tx1">
                    <a:lumMod val="85000"/>
                    <a:lumOff val="1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5" name="Straight Connector 14"/>
          <p:cNvCxnSpPr/>
          <p:nvPr userDrawn="1"/>
        </p:nvCxnSpPr>
        <p:spPr>
          <a:xfrm flipV="1">
            <a:off x="1057051" y="2610704"/>
            <a:ext cx="10108687" cy="11480"/>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02017" y="6526954"/>
            <a:ext cx="10752552" cy="246221"/>
          </a:xfrm>
          <a:prstGeom prst="rect">
            <a:avLst/>
          </a:prstGeom>
          <a:noFill/>
        </p:spPr>
        <p:txBody>
          <a:bodyPr wrap="square" rtlCol="0">
            <a:spAutoFit/>
          </a:bodyPr>
          <a:lstStyle/>
          <a:p>
            <a:pPr algn="l"/>
            <a:r>
              <a:rPr lang="en-US" sz="1000" dirty="0">
                <a:solidFill>
                  <a:schemeClr val="bg1"/>
                </a:solidFill>
                <a:latin typeface="Minion Pro"/>
                <a:cs typeface="Minion Pro"/>
              </a:rPr>
              <a:t>LOCAL</a:t>
            </a:r>
            <a:r>
              <a:rPr lang="en-US" sz="1000" baseline="0" dirty="0">
                <a:solidFill>
                  <a:schemeClr val="bg1"/>
                </a:solidFill>
                <a:latin typeface="Minion Pro"/>
                <a:cs typeface="Minion Pro"/>
              </a:rPr>
              <a:t> FOOTPRINT. </a:t>
            </a:r>
            <a:r>
              <a:rPr lang="en-US" sz="1000" baseline="0" dirty="0">
                <a:solidFill>
                  <a:srgbClr val="EA9922"/>
                </a:solidFill>
                <a:latin typeface="Minion Pro"/>
                <a:cs typeface="Minion Pro"/>
              </a:rPr>
              <a:t>BIG IMPACT. </a:t>
            </a:r>
            <a:r>
              <a:rPr lang="en-US" sz="1000" dirty="0">
                <a:solidFill>
                  <a:schemeClr val="bg1"/>
                </a:solidFill>
                <a:latin typeface="Minion Pro"/>
                <a:cs typeface="Minion Pro"/>
              </a:rPr>
              <a:t>/  TEL: (973) 729-1880  / WWW.LCRLAW.COM</a:t>
            </a:r>
            <a:endParaRPr lang="en-US" sz="1000" dirty="0">
              <a:solidFill>
                <a:srgbClr val="EA9922"/>
              </a:solidFill>
              <a:latin typeface="Minion Pro"/>
              <a:cs typeface="Minion Pro"/>
            </a:endParaRPr>
          </a:p>
        </p:txBody>
      </p:sp>
      <p:sp>
        <p:nvSpPr>
          <p:cNvPr id="18" name="Slide Number Placeholder 5"/>
          <p:cNvSpPr txBox="1">
            <a:spLocks/>
          </p:cNvSpPr>
          <p:nvPr userDrawn="1"/>
        </p:nvSpPr>
        <p:spPr>
          <a:xfrm>
            <a:off x="9897873"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b="1" dirty="0">
              <a:solidFill>
                <a:srgbClr val="28351B"/>
              </a:solidFill>
            </a:endParaRPr>
          </a:p>
        </p:txBody>
      </p:sp>
      <p:sp>
        <p:nvSpPr>
          <p:cNvPr id="9" name="Oval 8"/>
          <p:cNvSpPr/>
          <p:nvPr userDrawn="1"/>
        </p:nvSpPr>
        <p:spPr>
          <a:xfrm>
            <a:off x="10197023" y="6511636"/>
            <a:ext cx="420768"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userDrawn="1"/>
        </p:nvSpPr>
        <p:spPr>
          <a:xfrm>
            <a:off x="10057449"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1" smtClean="0">
                <a:solidFill>
                  <a:srgbClr val="28351B"/>
                </a:solidFill>
              </a:rPr>
              <a:pPr/>
              <a:t>‹#›</a:t>
            </a:fld>
            <a:endParaRPr lang="en-US" sz="1000" b="1" dirty="0">
              <a:solidFill>
                <a:srgbClr val="28351B"/>
              </a:solidFill>
            </a:endParaRPr>
          </a:p>
        </p:txBody>
      </p:sp>
      <p:pic>
        <p:nvPicPr>
          <p:cNvPr id="11" name="Picture 10" descr="LCR-Logo-Color-Large-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1690" y="5956955"/>
            <a:ext cx="1474412"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044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2018" y="291528"/>
            <a:ext cx="11038117" cy="603957"/>
          </a:xfrm>
          <a:prstGeom prst="rect">
            <a:avLst/>
          </a:prstGeom>
        </p:spPr>
        <p:txBody>
          <a:bodyPr>
            <a:normAutofit/>
          </a:bodyPr>
          <a:lstStyle>
            <a:lvl1pPr algn="l">
              <a:defRPr sz="3000" b="1" baseline="0">
                <a:solidFill>
                  <a:srgbClr val="28351B"/>
                </a:solidFill>
                <a:latin typeface="Minion Pro"/>
                <a:cs typeface="Minion Pro"/>
              </a:defRPr>
            </a:lvl1pPr>
          </a:lstStyle>
          <a:p>
            <a:r>
              <a:rPr lang="en-US" dirty="0"/>
              <a:t>INSERT TITLE HERE</a:t>
            </a:r>
          </a:p>
        </p:txBody>
      </p:sp>
      <p:sp>
        <p:nvSpPr>
          <p:cNvPr id="8" name="Content Placeholder 2"/>
          <p:cNvSpPr>
            <a:spLocks noGrp="1"/>
          </p:cNvSpPr>
          <p:nvPr>
            <p:ph idx="1"/>
          </p:nvPr>
        </p:nvSpPr>
        <p:spPr>
          <a:xfrm>
            <a:off x="602018" y="948362"/>
            <a:ext cx="11038117" cy="5335299"/>
          </a:xfrm>
          <a:prstGeom prst="rect">
            <a:avLst/>
          </a:prstGeom>
        </p:spPr>
        <p:txBody>
          <a:bodyPr>
            <a:normAutofit/>
          </a:bodyPr>
          <a:lstStyle>
            <a:lvl1pPr marL="0" indent="0">
              <a:buFontTx/>
              <a:buNone/>
              <a:defRPr sz="2400">
                <a:solidFill>
                  <a:schemeClr val="tx1">
                    <a:lumMod val="85000"/>
                    <a:lumOff val="15000"/>
                  </a:schemeClr>
                </a:solidFill>
              </a:defRPr>
            </a:lvl1pPr>
            <a:lvl2pPr marL="457200" indent="0">
              <a:buFontTx/>
              <a:buNone/>
              <a:defRPr sz="2400">
                <a:solidFill>
                  <a:schemeClr val="tx1">
                    <a:lumMod val="85000"/>
                    <a:lumOff val="15000"/>
                  </a:schemeClr>
                </a:solidFill>
              </a:defRPr>
            </a:lvl2pPr>
            <a:lvl3pPr marL="914400" indent="0">
              <a:buFontTx/>
              <a:buNone/>
              <a:defRPr sz="2400">
                <a:solidFill>
                  <a:schemeClr val="tx1">
                    <a:lumMod val="85000"/>
                    <a:lumOff val="15000"/>
                  </a:schemeClr>
                </a:solidFill>
              </a:defRPr>
            </a:lvl3pPr>
            <a:lvl4pPr marL="1371600" indent="0">
              <a:buFontTx/>
              <a:buNone/>
              <a:defRPr sz="2400">
                <a:solidFill>
                  <a:schemeClr val="tx1">
                    <a:lumMod val="85000"/>
                    <a:lumOff val="15000"/>
                  </a:schemeClr>
                </a:solidFill>
              </a:defRPr>
            </a:lvl4pPr>
            <a:lvl5pPr marL="1828800" indent="0">
              <a:buFontTx/>
              <a:buNone/>
              <a:defRPr sz="2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602018" y="907094"/>
            <a:ext cx="11038117" cy="11482"/>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userDrawn="1"/>
        </p:nvSpPr>
        <p:spPr>
          <a:xfrm>
            <a:off x="11354568"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1" smtClean="0">
                <a:solidFill>
                  <a:srgbClr val="28351B"/>
                </a:solidFill>
              </a:rPr>
              <a:pPr/>
              <a:t>‹#›</a:t>
            </a:fld>
            <a:endParaRPr lang="en-US" sz="1000" b="1" dirty="0">
              <a:solidFill>
                <a:srgbClr val="28351B"/>
              </a:solidFill>
            </a:endParaRPr>
          </a:p>
        </p:txBody>
      </p:sp>
      <p:sp>
        <p:nvSpPr>
          <p:cNvPr id="20" name="TextBox 19"/>
          <p:cNvSpPr txBox="1"/>
          <p:nvPr userDrawn="1"/>
        </p:nvSpPr>
        <p:spPr>
          <a:xfrm>
            <a:off x="602017" y="6526954"/>
            <a:ext cx="10752552" cy="246221"/>
          </a:xfrm>
          <a:prstGeom prst="rect">
            <a:avLst/>
          </a:prstGeom>
          <a:noFill/>
        </p:spPr>
        <p:txBody>
          <a:bodyPr wrap="square" rtlCol="0">
            <a:spAutoFit/>
          </a:bodyPr>
          <a:lstStyle/>
          <a:p>
            <a:pPr algn="l"/>
            <a:r>
              <a:rPr lang="en-US" sz="1000" dirty="0">
                <a:solidFill>
                  <a:schemeClr val="bg1"/>
                </a:solidFill>
                <a:latin typeface="Minion Pro"/>
                <a:cs typeface="Minion Pro"/>
              </a:rPr>
              <a:t>LOCAL</a:t>
            </a:r>
            <a:r>
              <a:rPr lang="en-US" sz="1000" baseline="0" dirty="0">
                <a:solidFill>
                  <a:schemeClr val="bg1"/>
                </a:solidFill>
                <a:latin typeface="Minion Pro"/>
                <a:cs typeface="Minion Pro"/>
              </a:rPr>
              <a:t> FOOTPRINT. </a:t>
            </a:r>
            <a:r>
              <a:rPr lang="en-US" sz="1000" baseline="0" dirty="0">
                <a:solidFill>
                  <a:srgbClr val="EA9922"/>
                </a:solidFill>
                <a:latin typeface="Minion Pro"/>
                <a:cs typeface="Minion Pro"/>
              </a:rPr>
              <a:t>BIG IMPACT. </a:t>
            </a:r>
            <a:r>
              <a:rPr lang="en-US" sz="1000" dirty="0">
                <a:solidFill>
                  <a:schemeClr val="bg1"/>
                </a:solidFill>
                <a:latin typeface="Minion Pro"/>
                <a:cs typeface="Minion Pro"/>
              </a:rPr>
              <a:t>/  TEL: (973) 729-1880  / WWW.LCRLAW.COM</a:t>
            </a:r>
            <a:endParaRPr lang="en-US" sz="1000" dirty="0">
              <a:solidFill>
                <a:srgbClr val="EA9922"/>
              </a:solidFill>
              <a:latin typeface="Minion Pro"/>
              <a:cs typeface="Minion Pro"/>
            </a:endParaRPr>
          </a:p>
        </p:txBody>
      </p:sp>
      <p:sp>
        <p:nvSpPr>
          <p:cNvPr id="9" name="Oval 8"/>
          <p:cNvSpPr/>
          <p:nvPr userDrawn="1"/>
        </p:nvSpPr>
        <p:spPr>
          <a:xfrm>
            <a:off x="10197023" y="6511636"/>
            <a:ext cx="420768"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userDrawn="1"/>
        </p:nvSpPr>
        <p:spPr>
          <a:xfrm>
            <a:off x="10057449" y="6532612"/>
            <a:ext cx="704016"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1" smtClean="0">
                <a:solidFill>
                  <a:srgbClr val="28351B"/>
                </a:solidFill>
              </a:rPr>
              <a:pPr/>
              <a:t>‹#›</a:t>
            </a:fld>
            <a:endParaRPr lang="en-US" sz="1000" b="1" dirty="0">
              <a:solidFill>
                <a:srgbClr val="28351B"/>
              </a:solidFill>
            </a:endParaRPr>
          </a:p>
        </p:txBody>
      </p:sp>
      <p:pic>
        <p:nvPicPr>
          <p:cNvPr id="11" name="Picture 10" descr="LCR-Logo-Color-Large-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1690" y="5956955"/>
            <a:ext cx="1474412"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6497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r>
              <a:rPr lang="en-US" dirty="0"/>
              <a:t>November 29, 2022</a:t>
            </a: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253849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r>
              <a:rPr lang="en-US" dirty="0"/>
              <a:t>November 29, 2022</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327807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r>
              <a:rPr lang="en-US" dirty="0"/>
              <a:t>November 29, 2022</a:t>
            </a: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113476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dirty="0"/>
              <a:t>November 29, 2022</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128281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dirty="0"/>
              <a:t>November 29, 2022</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328365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12208256" cy="6874571"/>
          </a:xfrm>
          <a:prstGeom prst="rect">
            <a:avLst/>
          </a:prstGeom>
        </p:spPr>
      </p:pic>
    </p:spTree>
    <p:extLst>
      <p:ext uri="{BB962C8B-B14F-4D97-AF65-F5344CB8AC3E}">
        <p14:creationId xmlns:p14="http://schemas.microsoft.com/office/powerpoint/2010/main" val="240249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www.nj.gov/cannabis/documents/businesses/Business%20Resources/Workplace%20Impairment%20Guidance%20Sample%20Form.pdf"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5580668" y="876693"/>
            <a:ext cx="6089716" cy="2667695"/>
          </a:xfrm>
        </p:spPr>
        <p:txBody>
          <a:bodyPr/>
          <a:lstStyle/>
          <a:p>
            <a:pPr algn="ctr">
              <a:spcBef>
                <a:spcPts val="0"/>
              </a:spcBef>
            </a:pPr>
            <a:r>
              <a:rPr lang="en-US" sz="3600" b="1" dirty="0"/>
              <a:t>Top 5 </a:t>
            </a:r>
          </a:p>
          <a:p>
            <a:pPr algn="ctr">
              <a:spcBef>
                <a:spcPts val="0"/>
              </a:spcBef>
            </a:pPr>
            <a:r>
              <a:rPr lang="en-US" sz="3600" b="1" dirty="0"/>
              <a:t>Employee Handbook Updates</a:t>
            </a:r>
            <a:endParaRPr lang="en-US" sz="3600" b="1" dirty="0">
              <a:latin typeface="Minion Pro"/>
            </a:endParaRPr>
          </a:p>
          <a:p>
            <a:pPr algn="ctr"/>
            <a:endParaRPr lang="en-US" sz="1600" b="1" dirty="0">
              <a:solidFill>
                <a:schemeClr val="accent3">
                  <a:lumMod val="50000"/>
                </a:schemeClr>
              </a:solidFill>
              <a:latin typeface="Minion Pro"/>
            </a:endParaRPr>
          </a:p>
          <a:p>
            <a:pPr algn="ctr"/>
            <a:r>
              <a:rPr lang="en-US" sz="2800" b="1" dirty="0">
                <a:solidFill>
                  <a:schemeClr val="accent3">
                    <a:lumMod val="50000"/>
                  </a:schemeClr>
                </a:solidFill>
                <a:latin typeface="Minion Pro"/>
              </a:rPr>
              <a:t>November 29, 2022</a:t>
            </a:r>
          </a:p>
          <a:p>
            <a:pPr algn="ctr"/>
            <a:endParaRPr lang="en-US" sz="2800" b="1" dirty="0">
              <a:latin typeface="Minion Pro"/>
            </a:endParaRPr>
          </a:p>
          <a:p>
            <a:pPr algn="ctr"/>
            <a:r>
              <a:rPr lang="en-US" sz="2800" b="1" dirty="0">
                <a:latin typeface="Minion Pro"/>
              </a:rPr>
              <a:t> </a:t>
            </a:r>
          </a:p>
        </p:txBody>
      </p:sp>
      <p:sp>
        <p:nvSpPr>
          <p:cNvPr id="7" name="Subtitle 2"/>
          <p:cNvSpPr txBox="1">
            <a:spLocks/>
          </p:cNvSpPr>
          <p:nvPr/>
        </p:nvSpPr>
        <p:spPr>
          <a:xfrm>
            <a:off x="5860869" y="2002972"/>
            <a:ext cx="5181599" cy="914399"/>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65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3A355F4-CA1F-4858-8696-C9B1832BE0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8808" y="3710284"/>
            <a:ext cx="3501358" cy="1645404"/>
          </a:xfrm>
          <a:prstGeom prst="rect">
            <a:avLst/>
          </a:prstGeom>
        </p:spPr>
      </p:pic>
    </p:spTree>
    <p:extLst>
      <p:ext uri="{BB962C8B-B14F-4D97-AF65-F5344CB8AC3E}">
        <p14:creationId xmlns:p14="http://schemas.microsoft.com/office/powerpoint/2010/main" val="563588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Paid Sick Leave</a:t>
            </a:r>
          </a:p>
        </p:txBody>
      </p:sp>
      <p:sp>
        <p:nvSpPr>
          <p:cNvPr id="3" name="Content Placeholder 2"/>
          <p:cNvSpPr>
            <a:spLocks noGrp="1"/>
          </p:cNvSpPr>
          <p:nvPr>
            <p:ph idx="1"/>
          </p:nvPr>
        </p:nvSpPr>
        <p:spPr/>
        <p:txBody>
          <a:bodyPr>
            <a:normAutofit/>
          </a:bodyPr>
          <a:lstStyle/>
          <a:p>
            <a:pPr marL="458788" indent="-458788">
              <a:buFont typeface="Arial" panose="020B0604020202020204" pitchFamily="34" charset="0"/>
              <a:buChar char="•"/>
            </a:pPr>
            <a:r>
              <a:rPr lang="en-US" sz="3200" dirty="0"/>
              <a:t>Employer may </a:t>
            </a:r>
            <a:r>
              <a:rPr lang="en-US" sz="3200" b="1" u="sng" dirty="0"/>
              <a:t>NOT</a:t>
            </a:r>
            <a:r>
              <a:rPr lang="en-US" sz="3200" dirty="0"/>
              <a:t> require an employee to find a replacement to cover the employee in his/her absence.</a:t>
            </a:r>
          </a:p>
          <a:p>
            <a:pPr marL="458788" indent="-458788">
              <a:buFont typeface="Arial" panose="020B0604020202020204" pitchFamily="34" charset="0"/>
              <a:buChar char="•"/>
            </a:pPr>
            <a:r>
              <a:rPr lang="en-US" sz="3200" dirty="0"/>
              <a:t>For earned sick leave, employer </a:t>
            </a:r>
            <a:r>
              <a:rPr lang="en-US" sz="3200" b="1" u="sng" cap="all" dirty="0"/>
              <a:t>must</a:t>
            </a:r>
            <a:r>
              <a:rPr lang="en-US" sz="3200" dirty="0"/>
              <a:t> pay the employee the </a:t>
            </a:r>
            <a:r>
              <a:rPr lang="en-US" sz="3200" u="sng" dirty="0"/>
              <a:t>same rate of pay with the same benefits</a:t>
            </a:r>
            <a:r>
              <a:rPr lang="en-US" sz="3200" dirty="0"/>
              <a:t> the employee normally earns.</a:t>
            </a:r>
          </a:p>
          <a:p>
            <a:pPr marL="342900" indent="-342900">
              <a:buFont typeface="Arial" panose="020B0604020202020204" pitchFamily="34" charset="0"/>
              <a:buChar char="•"/>
            </a:pPr>
            <a:endParaRPr lang="en-US" sz="3200" dirty="0"/>
          </a:p>
          <a:p>
            <a:pPr marL="571500" indent="-571500">
              <a:buFont typeface="Arial" panose="020B0604020202020204" pitchFamily="34" charset="0"/>
              <a:buChar char="•"/>
            </a:pPr>
            <a:endParaRPr lang="en-US" dirty="0"/>
          </a:p>
        </p:txBody>
      </p:sp>
      <p:pic>
        <p:nvPicPr>
          <p:cNvPr id="4" name="Picture 3" descr="Reading For Sanity : A Book Review Blog: Announcement: Hiat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193" y="3338423"/>
            <a:ext cx="2305765" cy="2299120"/>
          </a:xfrm>
          <a:prstGeom prst="rect">
            <a:avLst/>
          </a:prstGeom>
        </p:spPr>
      </p:pic>
    </p:spTree>
    <p:extLst>
      <p:ext uri="{BB962C8B-B14F-4D97-AF65-F5344CB8AC3E}">
        <p14:creationId xmlns:p14="http://schemas.microsoft.com/office/powerpoint/2010/main" val="330181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Paid Sick Leave</a:t>
            </a:r>
            <a:endParaRPr lang="en-US" dirty="0"/>
          </a:p>
        </p:txBody>
      </p:sp>
      <p:sp>
        <p:nvSpPr>
          <p:cNvPr id="3" name="Content Placeholder 2"/>
          <p:cNvSpPr>
            <a:spLocks noGrp="1"/>
          </p:cNvSpPr>
          <p:nvPr>
            <p:ph idx="1"/>
          </p:nvPr>
        </p:nvSpPr>
        <p:spPr/>
        <p:txBody>
          <a:bodyPr>
            <a:normAutofit/>
          </a:bodyPr>
          <a:lstStyle/>
          <a:p>
            <a:pPr marL="458788" indent="-458788">
              <a:buFont typeface="Arial" panose="020B0604020202020204" pitchFamily="34" charset="0"/>
              <a:buChar char="•"/>
            </a:pPr>
            <a:r>
              <a:rPr lang="en-US" sz="3200" dirty="0"/>
              <a:t>Employer may require </a:t>
            </a:r>
            <a:r>
              <a:rPr lang="en-US" sz="3200" b="1" dirty="0"/>
              <a:t>advance notice, not to exceed 7 calendar days</a:t>
            </a:r>
            <a:r>
              <a:rPr lang="en-US" sz="3200" dirty="0"/>
              <a:t> prior to the date the leave is to begin, or intention to use the leave and expected duration of leave.</a:t>
            </a:r>
          </a:p>
          <a:p>
            <a:pPr marL="458788" indent="-458788">
              <a:buFont typeface="Arial" panose="020B0604020202020204" pitchFamily="34" charset="0"/>
              <a:buChar char="•"/>
            </a:pPr>
            <a:r>
              <a:rPr lang="en-US" sz="3200" dirty="0"/>
              <a:t>For earned sick leave of 3 or more consecutive days, employer may require reasonable documentation that leave is being taken for a permissible purpose.</a:t>
            </a:r>
          </a:p>
        </p:txBody>
      </p:sp>
    </p:spTree>
    <p:extLst>
      <p:ext uri="{BB962C8B-B14F-4D97-AF65-F5344CB8AC3E}">
        <p14:creationId xmlns:p14="http://schemas.microsoft.com/office/powerpoint/2010/main" val="364313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Vacation Policy</a:t>
            </a:r>
          </a:p>
        </p:txBody>
      </p:sp>
      <p:sp>
        <p:nvSpPr>
          <p:cNvPr id="3" name="Content Placeholder 2"/>
          <p:cNvSpPr>
            <a:spLocks noGrp="1"/>
          </p:cNvSpPr>
          <p:nvPr>
            <p:ph idx="1"/>
          </p:nvPr>
        </p:nvSpPr>
        <p:spPr>
          <a:xfrm>
            <a:off x="602018" y="1103638"/>
            <a:ext cx="11038117" cy="5335299"/>
          </a:xfrm>
        </p:spPr>
        <p:txBody>
          <a:bodyPr>
            <a:normAutofit/>
          </a:bodyPr>
          <a:lstStyle/>
          <a:p>
            <a:pPr marL="342900" indent="-342900">
              <a:buFont typeface="Arial" panose="020B0604020202020204" pitchFamily="34" charset="0"/>
              <a:buChar char="•"/>
            </a:pPr>
            <a:r>
              <a:rPr lang="en-US" sz="4000" dirty="0"/>
              <a:t>None required</a:t>
            </a:r>
          </a:p>
          <a:p>
            <a:pPr marL="342900" indent="-342900">
              <a:buFont typeface="Arial" panose="020B0604020202020204" pitchFamily="34" charset="0"/>
              <a:buChar char="•"/>
            </a:pPr>
            <a:r>
              <a:rPr lang="en-US" sz="4000" dirty="0"/>
              <a:t>When accrue</a:t>
            </a:r>
          </a:p>
          <a:p>
            <a:pPr marL="342900" indent="-342900">
              <a:buFont typeface="Arial" panose="020B0604020202020204" pitchFamily="34" charset="0"/>
              <a:buChar char="•"/>
            </a:pPr>
            <a:r>
              <a:rPr lang="en-US" sz="4000" dirty="0"/>
              <a:t>Notice required</a:t>
            </a:r>
          </a:p>
          <a:p>
            <a:pPr marL="342900" indent="-342900">
              <a:buFont typeface="Arial" panose="020B0604020202020204" pitchFamily="34" charset="0"/>
              <a:buChar char="•"/>
            </a:pPr>
            <a:r>
              <a:rPr lang="en-US" sz="4000" dirty="0"/>
              <a:t>Carry over?</a:t>
            </a:r>
          </a:p>
          <a:p>
            <a:pPr marL="342900" indent="-342900">
              <a:buFont typeface="Arial" panose="020B0604020202020204" pitchFamily="34" charset="0"/>
              <a:buChar char="•"/>
            </a:pPr>
            <a:r>
              <a:rPr lang="en-US" sz="4000" dirty="0"/>
              <a:t>Forfeit when give notice?</a:t>
            </a:r>
          </a:p>
          <a:p>
            <a:pPr marL="342900" indent="-342900">
              <a:buFont typeface="Arial" panose="020B0604020202020204" pitchFamily="34" charset="0"/>
              <a:buChar char="•"/>
            </a:pPr>
            <a:r>
              <a:rPr lang="en-US" sz="4000" dirty="0"/>
              <a:t>Enforce consistently</a:t>
            </a:r>
          </a:p>
          <a:p>
            <a:pPr marL="342900" indent="-342900">
              <a:buFont typeface="Arial" panose="020B0604020202020204" pitchFamily="34" charset="0"/>
              <a:buChar char="•"/>
            </a:pPr>
            <a:r>
              <a:rPr lang="en-US" sz="4000" dirty="0"/>
              <a:t>Employer right to revise at any time</a:t>
            </a:r>
          </a:p>
        </p:txBody>
      </p:sp>
      <p:pic>
        <p:nvPicPr>
          <p:cNvPr id="4" name="Picture 3" descr="Eric D. Schabell: 3 Ways to Empower Employee Vacation Request Proc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445" y="1431985"/>
            <a:ext cx="3442212" cy="1984075"/>
          </a:xfrm>
          <a:prstGeom prst="rect">
            <a:avLst/>
          </a:prstGeom>
        </p:spPr>
      </p:pic>
    </p:spTree>
    <p:extLst>
      <p:ext uri="{BB962C8B-B14F-4D97-AF65-F5344CB8AC3E}">
        <p14:creationId xmlns:p14="http://schemas.microsoft.com/office/powerpoint/2010/main" val="252419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all" dirty="0"/>
              <a:t>Holidays</a:t>
            </a:r>
          </a:p>
        </p:txBody>
      </p:sp>
      <p:sp>
        <p:nvSpPr>
          <p:cNvPr id="3" name="Content Placeholder 2"/>
          <p:cNvSpPr>
            <a:spLocks noGrp="1"/>
          </p:cNvSpPr>
          <p:nvPr>
            <p:ph idx="1"/>
          </p:nvPr>
        </p:nvSpPr>
        <p:spPr>
          <a:xfrm>
            <a:off x="602018" y="1164022"/>
            <a:ext cx="11038117" cy="5335299"/>
          </a:xfrm>
        </p:spPr>
        <p:txBody>
          <a:bodyPr>
            <a:normAutofit/>
          </a:bodyPr>
          <a:lstStyle/>
          <a:p>
            <a:pPr marL="342900" indent="-342900">
              <a:buFont typeface="Arial" panose="020B0604020202020204" pitchFamily="34" charset="0"/>
              <a:buChar char="•"/>
            </a:pPr>
            <a:r>
              <a:rPr lang="en-US" sz="4000" dirty="0"/>
              <a:t>None required</a:t>
            </a:r>
          </a:p>
          <a:p>
            <a:pPr marL="342900" indent="-342900">
              <a:buFont typeface="Arial" panose="020B0604020202020204" pitchFamily="34" charset="0"/>
              <a:buChar char="•"/>
            </a:pPr>
            <a:r>
              <a:rPr lang="en-US" sz="4000" dirty="0"/>
              <a:t>Document</a:t>
            </a:r>
          </a:p>
          <a:p>
            <a:pPr marL="342900" indent="-342900">
              <a:buFont typeface="Arial" panose="020B0604020202020204" pitchFamily="34" charset="0"/>
              <a:buChar char="•"/>
            </a:pPr>
            <a:r>
              <a:rPr lang="en-US" sz="4000" dirty="0"/>
              <a:t>Be clear</a:t>
            </a:r>
          </a:p>
          <a:p>
            <a:pPr marL="342900" indent="-342900">
              <a:buFont typeface="Arial" panose="020B0604020202020204" pitchFamily="34" charset="0"/>
              <a:buChar char="•"/>
            </a:pPr>
            <a:r>
              <a:rPr lang="en-US" sz="4000" dirty="0"/>
              <a:t>Allow substation for other religious holidays</a:t>
            </a:r>
          </a:p>
          <a:p>
            <a:pPr marL="342900" indent="-342900">
              <a:buFont typeface="Arial" panose="020B0604020202020204" pitchFamily="34" charset="0"/>
              <a:buChar char="•"/>
            </a:pPr>
            <a:r>
              <a:rPr lang="en-US" sz="4000" dirty="0"/>
              <a:t>Publish at start of year and revisit</a:t>
            </a:r>
          </a:p>
          <a:p>
            <a:pPr marL="342900" indent="-342900">
              <a:buFont typeface="Arial" panose="020B0604020202020204" pitchFamily="34" charset="0"/>
              <a:buChar char="•"/>
            </a:pPr>
            <a:r>
              <a:rPr lang="en-US" sz="4000" dirty="0"/>
              <a:t>Enforce consistently</a:t>
            </a:r>
          </a:p>
          <a:p>
            <a:pPr marL="342900" indent="-342900">
              <a:buFont typeface="Arial" panose="020B0604020202020204" pitchFamily="34" charset="0"/>
              <a:buChar char="•"/>
            </a:pPr>
            <a:r>
              <a:rPr lang="en-US" sz="4000" dirty="0"/>
              <a:t>Employer right to revise at any time</a:t>
            </a:r>
          </a:p>
        </p:txBody>
      </p:sp>
      <p:pic>
        <p:nvPicPr>
          <p:cNvPr id="4" name="Picture 3" descr="Holiday - Highway Sign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72400" y="1164022"/>
            <a:ext cx="3309699" cy="2203707"/>
          </a:xfrm>
          <a:prstGeom prst="rect">
            <a:avLst/>
          </a:prstGeom>
        </p:spPr>
      </p:pic>
    </p:spTree>
    <p:extLst>
      <p:ext uri="{BB962C8B-B14F-4D97-AF65-F5344CB8AC3E}">
        <p14:creationId xmlns:p14="http://schemas.microsoft.com/office/powerpoint/2010/main" val="9066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Maternity Leave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3000" dirty="0"/>
              <a:t>Employer can have own policy</a:t>
            </a:r>
          </a:p>
          <a:p>
            <a:pPr marL="342900" indent="-342900">
              <a:buFont typeface="Arial" panose="020B0604020202020204" pitchFamily="34" charset="0"/>
              <a:buChar char="•"/>
            </a:pPr>
            <a:r>
              <a:rPr lang="en-US" sz="3000" dirty="0"/>
              <a:t>Maternity and paternity; adoption; foster placement</a:t>
            </a:r>
          </a:p>
          <a:p>
            <a:pPr marL="342900" indent="-342900">
              <a:buFont typeface="Arial" panose="020B0604020202020204" pitchFamily="34" charset="0"/>
              <a:buChar char="•"/>
            </a:pPr>
            <a:r>
              <a:rPr lang="en-US" sz="3000" dirty="0"/>
              <a:t>General LOA overview and governing statute(s):</a:t>
            </a:r>
          </a:p>
          <a:p>
            <a:pPr marL="800100" lvl="1" indent="-342900">
              <a:buFont typeface="Arial" panose="020B0604020202020204" pitchFamily="34" charset="0"/>
              <a:buChar char="•"/>
            </a:pPr>
            <a:r>
              <a:rPr lang="en-US" sz="3000" dirty="0"/>
              <a:t>Leave prior to giving birth – FMLA</a:t>
            </a:r>
          </a:p>
          <a:p>
            <a:pPr marL="800100" lvl="1" indent="-342900">
              <a:buFont typeface="Arial" panose="020B0604020202020204" pitchFamily="34" charset="0"/>
              <a:buChar char="•"/>
            </a:pPr>
            <a:r>
              <a:rPr lang="en-US" sz="3000" dirty="0"/>
              <a:t>Birth +6 weeks (+8 weeks for cesarean sections) – FMLA </a:t>
            </a:r>
          </a:p>
          <a:p>
            <a:pPr marL="800100" lvl="1" indent="-342900">
              <a:buFont typeface="Arial" panose="020B0604020202020204" pitchFamily="34" charset="0"/>
              <a:buChar char="•"/>
            </a:pPr>
            <a:r>
              <a:rPr lang="en-US" sz="3000" dirty="0"/>
              <a:t>6 (or 8) weeks after birth onward – FMLA and NJFLA concurrently until FMLA exhausted</a:t>
            </a:r>
          </a:p>
          <a:p>
            <a:pPr marL="800100" lvl="1" indent="-342900">
              <a:buFont typeface="Arial" panose="020B0604020202020204" pitchFamily="34" charset="0"/>
              <a:buChar char="•"/>
            </a:pPr>
            <a:r>
              <a:rPr lang="en-US" sz="3000" dirty="0"/>
              <a:t>18 (or 20) weeks after birth – exhaustion of NJFLA</a:t>
            </a:r>
          </a:p>
        </p:txBody>
      </p:sp>
      <p:pic>
        <p:nvPicPr>
          <p:cNvPr id="4" name="Picture 3" descr="News: It’s official: Women can take up to 26 weeks of Maternity leav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9660" y="1853061"/>
            <a:ext cx="1985513" cy="1116851"/>
          </a:xfrm>
          <a:prstGeom prst="rect">
            <a:avLst/>
          </a:prstGeom>
        </p:spPr>
      </p:pic>
    </p:spTree>
    <p:extLst>
      <p:ext uri="{BB962C8B-B14F-4D97-AF65-F5344CB8AC3E}">
        <p14:creationId xmlns:p14="http://schemas.microsoft.com/office/powerpoint/2010/main" val="95397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Maternity Leave</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3200" dirty="0"/>
              <a:t>Compensation:</a:t>
            </a:r>
          </a:p>
          <a:p>
            <a:pPr marL="800100" lvl="1" indent="-342900">
              <a:buFont typeface="Arial" panose="020B0604020202020204" pitchFamily="34" charset="0"/>
              <a:buChar char="•"/>
            </a:pPr>
            <a:r>
              <a:rPr lang="en-US" sz="3200" dirty="0"/>
              <a:t>Concurrent PTO may be required when leave initially starts </a:t>
            </a:r>
          </a:p>
          <a:p>
            <a:pPr marL="800100" lvl="1" indent="-342900">
              <a:buFont typeface="Arial" panose="020B0604020202020204" pitchFamily="34" charset="0"/>
              <a:buChar char="•"/>
            </a:pPr>
            <a:r>
              <a:rPr lang="en-US" sz="3200" dirty="0"/>
              <a:t>From 4 weeks prior to birth to 6 (or 8) weeks after birth, presumption of disability for NJTDB</a:t>
            </a:r>
          </a:p>
          <a:p>
            <a:pPr marL="800100" lvl="1" indent="-342900">
              <a:buFont typeface="Arial" panose="020B0604020202020204" pitchFamily="34" charset="0"/>
              <a:buChar char="•"/>
            </a:pPr>
            <a:r>
              <a:rPr lang="en-US" sz="3200" dirty="0"/>
              <a:t>From 6 (or 8) weeks after birth, NJFLI available for an additional 12 weeks of compensation</a:t>
            </a:r>
          </a:p>
        </p:txBody>
      </p:sp>
    </p:spTree>
    <p:extLst>
      <p:ext uri="{BB962C8B-B14F-4D97-AF65-F5344CB8AC3E}">
        <p14:creationId xmlns:p14="http://schemas.microsoft.com/office/powerpoint/2010/main" val="1816106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Extended Leave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3600" dirty="0"/>
              <a:t>Do you allow it?</a:t>
            </a:r>
          </a:p>
          <a:p>
            <a:pPr marL="342900" indent="-342900">
              <a:buFont typeface="Arial" panose="020B0604020202020204" pitchFamily="34" charset="0"/>
              <a:buChar char="•"/>
            </a:pPr>
            <a:r>
              <a:rPr lang="en-US" sz="3600" dirty="0"/>
              <a:t>Certain time of employment prior required?</a:t>
            </a:r>
          </a:p>
          <a:p>
            <a:pPr marL="342900" indent="-342900">
              <a:buFont typeface="Arial" panose="020B0604020202020204" pitchFamily="34" charset="0"/>
              <a:buChar char="•"/>
            </a:pPr>
            <a:r>
              <a:rPr lang="en-US" sz="3600" dirty="0"/>
              <a:t>Length?</a:t>
            </a:r>
          </a:p>
          <a:p>
            <a:pPr marL="342900" indent="-342900">
              <a:buFont typeface="Arial" panose="020B0604020202020204" pitchFamily="34" charset="0"/>
              <a:buChar char="•"/>
            </a:pPr>
            <a:r>
              <a:rPr lang="en-US" sz="3600" dirty="0"/>
              <a:t>Benefits?</a:t>
            </a:r>
          </a:p>
          <a:p>
            <a:pPr marL="342900" indent="-342900">
              <a:buFont typeface="Arial" panose="020B0604020202020204" pitchFamily="34" charset="0"/>
              <a:buChar char="•"/>
            </a:pPr>
            <a:r>
              <a:rPr lang="en-US" sz="3600" dirty="0"/>
              <a:t>Approval and extension?</a:t>
            </a:r>
          </a:p>
          <a:p>
            <a:pPr marL="342900" indent="-342900">
              <a:buFont typeface="Arial" panose="020B0604020202020204" pitchFamily="34" charset="0"/>
              <a:buChar char="•"/>
            </a:pPr>
            <a:r>
              <a:rPr lang="en-US" sz="3600" dirty="0"/>
              <a:t>Be sure non-discriminatory</a:t>
            </a:r>
          </a:p>
          <a:p>
            <a:pPr marL="342900" indent="-342900">
              <a:buFont typeface="Arial" panose="020B0604020202020204" pitchFamily="34" charset="0"/>
              <a:buChar char="•"/>
            </a:pPr>
            <a:r>
              <a:rPr lang="en-US" sz="3600" dirty="0"/>
              <a:t>Apply policy uniformly</a:t>
            </a:r>
          </a:p>
        </p:txBody>
      </p:sp>
      <p:pic>
        <p:nvPicPr>
          <p:cNvPr id="4" name="Picture 3" descr="My Satisfying Retirement : Time for a Sabbatic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846" y="3321170"/>
            <a:ext cx="3428796" cy="2415396"/>
          </a:xfrm>
          <a:prstGeom prst="rect">
            <a:avLst/>
          </a:prstGeom>
        </p:spPr>
      </p:pic>
    </p:spTree>
    <p:extLst>
      <p:ext uri="{BB962C8B-B14F-4D97-AF65-F5344CB8AC3E}">
        <p14:creationId xmlns:p14="http://schemas.microsoft.com/office/powerpoint/2010/main" val="159228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COVID VACCINATION POLICIES</a:t>
            </a:r>
          </a:p>
        </p:txBody>
      </p:sp>
      <p:sp>
        <p:nvSpPr>
          <p:cNvPr id="3" name="Content Placeholder 2"/>
          <p:cNvSpPr>
            <a:spLocks noGrp="1"/>
          </p:cNvSpPr>
          <p:nvPr>
            <p:ph idx="1"/>
          </p:nvPr>
        </p:nvSpPr>
        <p:spPr>
          <a:xfrm>
            <a:off x="602019" y="948362"/>
            <a:ext cx="9706548" cy="5335299"/>
          </a:xfrm>
        </p:spPr>
        <p:txBody>
          <a:bodyPr>
            <a:normAutofit/>
          </a:bodyPr>
          <a:lstStyle/>
          <a:p>
            <a:endParaRPr lang="en-US" sz="1050" dirty="0"/>
          </a:p>
          <a:p>
            <a:r>
              <a:rPr lang="en-US" sz="2800" dirty="0"/>
              <a:t>The U.S. Department of Labor’s Occupational Safety and Health Administration (OSHA) withdrew the vaccination and testing emergency temporary standard (ETS) issued on Nov. 5, 2021, to protect unvaccinated employees of large employers with 100 or more employees from workplace exposure to coronavirus. The withdrawal was effective January 26, 2022.</a:t>
            </a:r>
          </a:p>
          <a:p>
            <a:r>
              <a:rPr lang="en-US" sz="2800" dirty="0"/>
              <a:t>OSHA still strongly encourages vaccination of workers against the continuing dangers posed by COVID-19 in the workplace.</a:t>
            </a:r>
          </a:p>
        </p:txBody>
      </p:sp>
      <p:pic>
        <p:nvPicPr>
          <p:cNvPr id="4" name="Picture 3" descr="Coronavirus: why an open future has never been more important – Open ..."/>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07562" y="4744529"/>
            <a:ext cx="1473334" cy="1457864"/>
          </a:xfrm>
          <a:prstGeom prst="rect">
            <a:avLst/>
          </a:prstGeom>
        </p:spPr>
      </p:pic>
    </p:spTree>
    <p:extLst>
      <p:ext uri="{BB962C8B-B14F-4D97-AF65-F5344CB8AC3E}">
        <p14:creationId xmlns:p14="http://schemas.microsoft.com/office/powerpoint/2010/main" val="148875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dirty="0"/>
              <a:t>Asking if employees are vaccinated</a:t>
            </a:r>
          </a:p>
        </p:txBody>
      </p:sp>
      <p:sp>
        <p:nvSpPr>
          <p:cNvPr id="3" name="Content Placeholder 2"/>
          <p:cNvSpPr>
            <a:spLocks noGrp="1"/>
          </p:cNvSpPr>
          <p:nvPr>
            <p:ph idx="1"/>
          </p:nvPr>
        </p:nvSpPr>
        <p:spPr/>
        <p:txBody>
          <a:bodyPr/>
          <a:lstStyle/>
          <a:p>
            <a:endParaRPr lang="en-US" sz="1400" dirty="0"/>
          </a:p>
          <a:p>
            <a:r>
              <a:rPr lang="en-US" sz="3200" dirty="0"/>
              <a:t>Employers are allowed to ask for proof of vaccination</a:t>
            </a:r>
          </a:p>
          <a:p>
            <a:endParaRPr lang="en-US" sz="2000" dirty="0"/>
          </a:p>
          <a:p>
            <a:pPr marL="457200" indent="-457200"/>
            <a:r>
              <a:rPr lang="en-US" sz="3200" dirty="0"/>
              <a:t>•	Confidential health information must be kept separately from general personnel files; must remain confidential and is not shared with others</a:t>
            </a:r>
          </a:p>
          <a:p>
            <a:pPr marL="457200" indent="-457200"/>
            <a:endParaRPr lang="en-US" sz="1800" dirty="0"/>
          </a:p>
          <a:p>
            <a:pPr marL="457200" indent="-457200"/>
            <a:r>
              <a:rPr lang="en-US" sz="3200" dirty="0"/>
              <a:t>•	HIPAA does not prevent asking if an employee or a visitor has been vaccinated and to provide proof of the vaccine. </a:t>
            </a:r>
          </a:p>
        </p:txBody>
      </p:sp>
    </p:spTree>
    <p:extLst>
      <p:ext uri="{BB962C8B-B14F-4D97-AF65-F5344CB8AC3E}">
        <p14:creationId xmlns:p14="http://schemas.microsoft.com/office/powerpoint/2010/main" val="15520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dirty="0"/>
              <a:t>Acceptable proof of vaccination status</a:t>
            </a:r>
          </a:p>
        </p:txBody>
      </p:sp>
      <p:sp>
        <p:nvSpPr>
          <p:cNvPr id="3" name="Content Placeholder 2"/>
          <p:cNvSpPr>
            <a:spLocks noGrp="1"/>
          </p:cNvSpPr>
          <p:nvPr>
            <p:ph idx="1"/>
          </p:nvPr>
        </p:nvSpPr>
        <p:spPr>
          <a:xfrm>
            <a:off x="602018" y="1060505"/>
            <a:ext cx="11038117" cy="5335299"/>
          </a:xfrm>
        </p:spPr>
        <p:txBody>
          <a:bodyPr>
            <a:normAutofit/>
          </a:bodyPr>
          <a:lstStyle/>
          <a:p>
            <a:pPr marL="342900" indent="-342900">
              <a:buFont typeface="Arial" panose="020B0604020202020204" pitchFamily="34" charset="0"/>
              <a:buChar char="•"/>
            </a:pPr>
            <a:r>
              <a:rPr lang="en-US" dirty="0"/>
              <a:t> The record of immunization from a health care provider or pharmacy; </a:t>
            </a:r>
          </a:p>
          <a:p>
            <a:pPr marL="457200" indent="-457200">
              <a:buFont typeface="Arial" panose="020B0604020202020204" pitchFamily="34" charset="0"/>
              <a:buChar char="•"/>
            </a:pPr>
            <a:r>
              <a:rPr lang="en-US" dirty="0"/>
              <a:t>A copy of the COVID-19 Vaccination Record Card; </a:t>
            </a:r>
          </a:p>
          <a:p>
            <a:pPr marL="457200" indent="-457200">
              <a:buFont typeface="Arial" panose="020B0604020202020204" pitchFamily="34" charset="0"/>
              <a:buChar char="•"/>
            </a:pPr>
            <a:r>
              <a:rPr lang="en-US" dirty="0"/>
              <a:t>A copy of medical records documenting the vaccination;</a:t>
            </a:r>
          </a:p>
          <a:p>
            <a:pPr marL="457200" indent="-457200">
              <a:buFont typeface="Arial" panose="020B0604020202020204" pitchFamily="34" charset="0"/>
              <a:buChar char="•"/>
            </a:pPr>
            <a:r>
              <a:rPr lang="en-US" dirty="0"/>
              <a:t>A copy of immunization records from a public health, state, or tribal immunization information system; or </a:t>
            </a:r>
          </a:p>
          <a:p>
            <a:pPr marL="457200" indent="-457200">
              <a:buFont typeface="Arial" panose="020B0604020202020204" pitchFamily="34" charset="0"/>
              <a:buChar char="•"/>
            </a:pPr>
            <a:r>
              <a:rPr lang="en-US" dirty="0"/>
              <a:t>A copy of any other official documentation that contains the type of vaccine administered, date(s) of administration, and the name of the health care professional(s) or clinic site(s) administering the vaccine(s). </a:t>
            </a:r>
          </a:p>
          <a:p>
            <a:pPr marL="457200" indent="-457200">
              <a:buFont typeface="Arial" panose="020B0604020202020204" pitchFamily="34" charset="0"/>
              <a:buChar char="•"/>
            </a:pPr>
            <a:r>
              <a:rPr lang="en-US" dirty="0"/>
              <a:t>Proof of vaccination generally should include the employee’s name, the type of vaccine administered, the date(s) of administration, and the name of the health care professional(s) or clinic site(s) that administered the vaccine. </a:t>
            </a:r>
          </a:p>
        </p:txBody>
      </p:sp>
    </p:spTree>
    <p:extLst>
      <p:ext uri="{BB962C8B-B14F-4D97-AF65-F5344CB8AC3E}">
        <p14:creationId xmlns:p14="http://schemas.microsoft.com/office/powerpoint/2010/main" val="96198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5514" y="116114"/>
            <a:ext cx="8169093" cy="722086"/>
          </a:xfrm>
        </p:spPr>
        <p:txBody>
          <a:bodyPr>
            <a:noAutofit/>
          </a:bodyPr>
          <a:lstStyle/>
          <a:p>
            <a:pPr algn="ctr"/>
            <a:r>
              <a:rPr lang="en-US" sz="4800" dirty="0"/>
              <a:t>Disclaimer</a:t>
            </a:r>
          </a:p>
        </p:txBody>
      </p:sp>
      <p:sp>
        <p:nvSpPr>
          <p:cNvPr id="5" name="Content Placeholder 4"/>
          <p:cNvSpPr>
            <a:spLocks noGrp="1"/>
          </p:cNvSpPr>
          <p:nvPr>
            <p:ph idx="1"/>
          </p:nvPr>
        </p:nvSpPr>
        <p:spPr>
          <a:xfrm>
            <a:off x="1724025" y="1074057"/>
            <a:ext cx="8743950" cy="5181600"/>
          </a:xfrm>
        </p:spPr>
        <p:txBody>
          <a:bodyPr>
            <a:normAutofit fontScale="47500" lnSpcReduction="20000"/>
          </a:bodyPr>
          <a:lstStyle/>
          <a:p>
            <a:r>
              <a:rPr lang="en-US" sz="6100" i="1" dirty="0"/>
              <a:t>The materials contained in this presentation were created by Laddey, Clark &amp; Ryan, LLP, for informational purposes only and are not intended and should not be construed as a substitute for legal advice.</a:t>
            </a:r>
          </a:p>
          <a:p>
            <a:r>
              <a:rPr lang="en-US" sz="6100" i="1" dirty="0"/>
              <a:t>This seminar is not intended to create an attorney-client relationship between you and Laddey, Clark &amp; Ryan, LLP.  </a:t>
            </a:r>
          </a:p>
          <a:p>
            <a:r>
              <a:rPr lang="en-US" sz="6100" i="1" dirty="0"/>
              <a:t>This seminar is not intended to serve as an advertisement or solicitation.</a:t>
            </a:r>
          </a:p>
          <a:p>
            <a:r>
              <a:rPr lang="en-US" sz="6100" i="1" dirty="0"/>
              <a:t>All materials in this seminar are copyrighted © 2022 Laddey, Clark &amp; Ryan, LLP. </a:t>
            </a:r>
          </a:p>
          <a:p>
            <a:r>
              <a:rPr lang="en-US" sz="6100" i="1" dirty="0"/>
              <a:t>The reproduction of any materials contained in this seminar without the permission of Laddey, Clark &amp; Ryan, LLP, is prohibited.</a:t>
            </a:r>
          </a:p>
          <a:p>
            <a:endParaRPr lang="en-US" dirty="0"/>
          </a:p>
        </p:txBody>
      </p:sp>
    </p:spTree>
    <p:extLst>
      <p:ext uri="{BB962C8B-B14F-4D97-AF65-F5344CB8AC3E}">
        <p14:creationId xmlns:p14="http://schemas.microsoft.com/office/powerpoint/2010/main" val="368984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dirty="0"/>
              <a:t>Acceptable proof of vaccination status</a:t>
            </a:r>
          </a:p>
        </p:txBody>
      </p:sp>
      <p:sp>
        <p:nvSpPr>
          <p:cNvPr id="3" name="Content Placeholder 2"/>
          <p:cNvSpPr>
            <a:spLocks noGrp="1"/>
          </p:cNvSpPr>
          <p:nvPr>
            <p:ph idx="1"/>
          </p:nvPr>
        </p:nvSpPr>
        <p:spPr/>
        <p:txBody>
          <a:bodyPr>
            <a:normAutofit/>
          </a:bodyPr>
          <a:lstStyle/>
          <a:p>
            <a:endParaRPr lang="en-US" sz="1400" dirty="0"/>
          </a:p>
          <a:p>
            <a:r>
              <a:rPr lang="en-US" dirty="0"/>
              <a:t>Employee can provide a signed and dated statement attesting to their vaccination status: </a:t>
            </a:r>
          </a:p>
          <a:p>
            <a:endParaRPr lang="en-US" sz="1400" dirty="0"/>
          </a:p>
          <a:p>
            <a:pPr marL="233363"/>
            <a:r>
              <a:rPr lang="en-US" i="1" dirty="0"/>
              <a:t>“I declare (or certify, verify, or state) that this statement about my vaccination status is true and accurate. I understand that knowingly providing false information regarding my vaccination status on this form may subject me to criminal penalties.” </a:t>
            </a:r>
          </a:p>
          <a:p>
            <a:pPr marL="233363"/>
            <a:endParaRPr lang="en-US" sz="1400" dirty="0"/>
          </a:p>
          <a:p>
            <a:r>
              <a:rPr lang="en-US" dirty="0"/>
              <a:t>Include:</a:t>
            </a:r>
          </a:p>
          <a:p>
            <a:pPr marL="342900" indent="-342900">
              <a:buFont typeface="Arial" panose="020B0604020202020204" pitchFamily="34" charset="0"/>
              <a:buChar char="•"/>
            </a:pPr>
            <a:r>
              <a:rPr lang="en-US" dirty="0"/>
              <a:t>type of vaccine administered</a:t>
            </a:r>
          </a:p>
          <a:p>
            <a:pPr marL="342900" indent="-342900">
              <a:buFont typeface="Arial" panose="020B0604020202020204" pitchFamily="34" charset="0"/>
              <a:buChar char="•"/>
            </a:pPr>
            <a:r>
              <a:rPr lang="en-US" dirty="0"/>
              <a:t>date(s) of administration</a:t>
            </a:r>
          </a:p>
          <a:p>
            <a:pPr marL="342900" indent="-342900">
              <a:buFont typeface="Arial" panose="020B0604020202020204" pitchFamily="34" charset="0"/>
              <a:buChar char="•"/>
            </a:pPr>
            <a:r>
              <a:rPr lang="en-US" dirty="0"/>
              <a:t>health care professional(s) or clinic site(s) administering the vaccine </a:t>
            </a:r>
          </a:p>
        </p:txBody>
      </p:sp>
      <p:pic>
        <p:nvPicPr>
          <p:cNvPr id="4" name="Picture 3" descr="Vancouver Blog Miss604 by Rebecca Bollwitt » Vancouver Blog Miss6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976" y="3616011"/>
            <a:ext cx="3957608" cy="1360428"/>
          </a:xfrm>
          <a:prstGeom prst="rect">
            <a:avLst/>
          </a:prstGeom>
        </p:spPr>
      </p:pic>
    </p:spTree>
    <p:extLst>
      <p:ext uri="{BB962C8B-B14F-4D97-AF65-F5344CB8AC3E}">
        <p14:creationId xmlns:p14="http://schemas.microsoft.com/office/powerpoint/2010/main" val="373011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dirty="0"/>
              <a:t>Mandatory Vaccine/Testing Policy</a:t>
            </a:r>
          </a:p>
        </p:txBody>
      </p:sp>
      <p:sp>
        <p:nvSpPr>
          <p:cNvPr id="3" name="Content Placeholder 2"/>
          <p:cNvSpPr>
            <a:spLocks noGrp="1"/>
          </p:cNvSpPr>
          <p:nvPr>
            <p:ph idx="1"/>
          </p:nvPr>
        </p:nvSpPr>
        <p:spPr>
          <a:xfrm>
            <a:off x="608814" y="1034626"/>
            <a:ext cx="9630742" cy="5335299"/>
          </a:xfrm>
        </p:spPr>
        <p:txBody>
          <a:bodyPr>
            <a:normAutofit lnSpcReduction="10000"/>
          </a:bodyPr>
          <a:lstStyle/>
          <a:p>
            <a:endParaRPr lang="en-US" sz="1100" dirty="0"/>
          </a:p>
          <a:p>
            <a:r>
              <a:rPr lang="en-US" sz="2600" dirty="0"/>
              <a:t>Employers can implement a mandatory vaccination or testing policy. </a:t>
            </a:r>
          </a:p>
          <a:p>
            <a:pPr marL="342900" indent="-342900">
              <a:buFont typeface="Arial" panose="020B0604020202020204" pitchFamily="34" charset="0"/>
              <a:buChar char="•"/>
            </a:pPr>
            <a:r>
              <a:rPr lang="en-US" sz="2600" dirty="0"/>
              <a:t>State and federal requirements do not affect an employer’s ability to impose a stricter than the law vaccination or testing requirement; can include testing. </a:t>
            </a:r>
          </a:p>
          <a:p>
            <a:pPr marL="342900" indent="-342900">
              <a:buFont typeface="Arial" panose="020B0604020202020204" pitchFamily="34" charset="0"/>
              <a:buChar char="•"/>
            </a:pPr>
            <a:r>
              <a:rPr lang="en-US" sz="2600" dirty="0"/>
              <a:t>May exempt certain employees – those who do not report to a workplace where other individuals (such as co-workers or customers) are present; employees working from home; or employees who work exclusively outdoors</a:t>
            </a:r>
          </a:p>
          <a:p>
            <a:pPr marL="342900" indent="-342900">
              <a:buFont typeface="Arial" panose="020B0604020202020204" pitchFamily="34" charset="0"/>
              <a:buChar char="•"/>
            </a:pPr>
            <a:r>
              <a:rPr lang="en-US" sz="2600" dirty="0"/>
              <a:t>Employers can offer an incentive to employees to get vaccinated. Cannot be so substantial it is coercive.</a:t>
            </a:r>
          </a:p>
          <a:p>
            <a:endParaRPr lang="en-US" sz="2600" dirty="0"/>
          </a:p>
          <a:p>
            <a:r>
              <a:rPr lang="en-US" sz="2600" dirty="0"/>
              <a:t>Must be consistent and non-discriminatory in execution </a:t>
            </a:r>
          </a:p>
        </p:txBody>
      </p:sp>
      <p:pic>
        <p:nvPicPr>
          <p:cNvPr id="4" name="Picture 3" descr="למה לחסן בחיסון הצהבת סיביוואק – ויקי חיסו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1632" y="1926076"/>
            <a:ext cx="1905266" cy="1867161"/>
          </a:xfrm>
          <a:prstGeom prst="rect">
            <a:avLst/>
          </a:prstGeom>
        </p:spPr>
      </p:pic>
    </p:spTree>
    <p:extLst>
      <p:ext uri="{BB962C8B-B14F-4D97-AF65-F5344CB8AC3E}">
        <p14:creationId xmlns:p14="http://schemas.microsoft.com/office/powerpoint/2010/main" val="1234453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dirty="0"/>
              <a:t>Handling Medical and Religious Exemptions</a:t>
            </a:r>
          </a:p>
        </p:txBody>
      </p:sp>
      <p:sp>
        <p:nvSpPr>
          <p:cNvPr id="3" name="Content Placeholder 2"/>
          <p:cNvSpPr>
            <a:spLocks noGrp="1"/>
          </p:cNvSpPr>
          <p:nvPr>
            <p:ph idx="1"/>
          </p:nvPr>
        </p:nvSpPr>
        <p:spPr/>
        <p:txBody>
          <a:bodyPr/>
          <a:lstStyle/>
          <a:p>
            <a:endParaRPr lang="en-US" sz="1000" dirty="0"/>
          </a:p>
          <a:p>
            <a:r>
              <a:rPr lang="en-US" sz="2800" dirty="0"/>
              <a:t>Exempting any employee from a vaccine mandate for religious or medical reasons requires an interactive process. </a:t>
            </a:r>
          </a:p>
          <a:p>
            <a:endParaRPr lang="en-US" sz="1050" dirty="0"/>
          </a:p>
          <a:p>
            <a:pPr marL="342900" indent="-342900">
              <a:buFont typeface="Arial" panose="020B0604020202020204" pitchFamily="34" charset="0"/>
              <a:buChar char="•"/>
            </a:pPr>
            <a:r>
              <a:rPr lang="en-US" sz="2800" dirty="0"/>
              <a:t>Process determines if a reasonable accommodation can be granted and the terms of said accommodation. </a:t>
            </a:r>
          </a:p>
          <a:p>
            <a:pPr marL="342900" indent="-342900">
              <a:buFont typeface="Arial" panose="020B0604020202020204" pitchFamily="34" charset="0"/>
              <a:buChar char="•"/>
            </a:pPr>
            <a:r>
              <a:rPr lang="en-US" sz="2800" dirty="0"/>
              <a:t>Must consider each exemption request individually and avoid a one-size-fits-all approach. </a:t>
            </a:r>
          </a:p>
          <a:p>
            <a:pPr marL="342900" indent="-342900">
              <a:buFont typeface="Arial" panose="020B0604020202020204" pitchFamily="34" charset="0"/>
              <a:buChar char="•"/>
            </a:pPr>
            <a:endParaRPr lang="en-US" sz="2800" dirty="0"/>
          </a:p>
          <a:p>
            <a:r>
              <a:rPr lang="en-US" sz="2800" dirty="0"/>
              <a:t>Use a simple form – OSHA website</a:t>
            </a:r>
          </a:p>
        </p:txBody>
      </p:sp>
    </p:spTree>
    <p:extLst>
      <p:ext uri="{BB962C8B-B14F-4D97-AF65-F5344CB8AC3E}">
        <p14:creationId xmlns:p14="http://schemas.microsoft.com/office/powerpoint/2010/main" val="356121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Religious Exemptions</a:t>
            </a:r>
          </a:p>
        </p:txBody>
      </p:sp>
      <p:sp>
        <p:nvSpPr>
          <p:cNvPr id="3" name="Content Placeholder 2"/>
          <p:cNvSpPr>
            <a:spLocks noGrp="1"/>
          </p:cNvSpPr>
          <p:nvPr>
            <p:ph idx="1"/>
          </p:nvPr>
        </p:nvSpPr>
        <p:spPr/>
        <p:txBody>
          <a:bodyPr/>
          <a:lstStyle/>
          <a:p>
            <a:endParaRPr lang="en-US" sz="2600" dirty="0"/>
          </a:p>
          <a:p>
            <a:r>
              <a:rPr lang="en-US" sz="2600" dirty="0"/>
              <a:t>For seeking religious exemptions in the workplace, the key word is “</a:t>
            </a:r>
            <a:r>
              <a:rPr lang="en-US" sz="2600" b="1" dirty="0"/>
              <a:t>SINCERE</a:t>
            </a:r>
            <a:r>
              <a:rPr lang="en-US" sz="2600" dirty="0"/>
              <a:t>”</a:t>
            </a:r>
          </a:p>
          <a:p>
            <a:endParaRPr lang="en-US" sz="2600" dirty="0"/>
          </a:p>
          <a:p>
            <a:pPr marL="342900" indent="-342900">
              <a:buFont typeface="Arial" panose="020B0604020202020204" pitchFamily="34" charset="0"/>
              <a:buChar char="•"/>
            </a:pPr>
            <a:r>
              <a:rPr lang="en-US" sz="2600" dirty="0"/>
              <a:t>The EEOC stated that although “sincerity” is rarely an issue, factors may undermine the employee’s credibility: Behaves inconsistently to a professed belief.</a:t>
            </a:r>
          </a:p>
          <a:p>
            <a:pPr marL="342900" indent="-342900">
              <a:buFont typeface="Arial" panose="020B0604020202020204" pitchFamily="34" charset="0"/>
              <a:buChar char="•"/>
            </a:pPr>
            <a:r>
              <a:rPr lang="en-US" sz="2600" dirty="0"/>
              <a:t>Sought out for a particularly desirable benefit for secular reasons.</a:t>
            </a:r>
          </a:p>
          <a:p>
            <a:pPr marL="342900" indent="-342900">
              <a:buFont typeface="Arial" panose="020B0604020202020204" pitchFamily="34" charset="0"/>
              <a:buChar char="•"/>
            </a:pPr>
            <a:r>
              <a:rPr lang="en-US" sz="2600" dirty="0"/>
              <a:t>The timing of request is suspect.</a:t>
            </a:r>
          </a:p>
          <a:p>
            <a:pPr marL="342900" indent="-342900">
              <a:buFont typeface="Arial" panose="020B0604020202020204" pitchFamily="34" charset="0"/>
              <a:buChar char="•"/>
            </a:pPr>
            <a:r>
              <a:rPr lang="en-US" sz="2600" dirty="0"/>
              <a:t>Employer suspects it is being sought out for non-religious reasons.</a:t>
            </a:r>
          </a:p>
          <a:p>
            <a:endParaRPr lang="en-US" dirty="0"/>
          </a:p>
        </p:txBody>
      </p:sp>
    </p:spTree>
    <p:extLst>
      <p:ext uri="{BB962C8B-B14F-4D97-AF65-F5344CB8AC3E}">
        <p14:creationId xmlns:p14="http://schemas.microsoft.com/office/powerpoint/2010/main" val="182764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Medical Exemption</a:t>
            </a:r>
          </a:p>
        </p:txBody>
      </p:sp>
      <p:sp>
        <p:nvSpPr>
          <p:cNvPr id="3" name="Content Placeholder 2"/>
          <p:cNvSpPr>
            <a:spLocks noGrp="1"/>
          </p:cNvSpPr>
          <p:nvPr>
            <p:ph idx="1"/>
          </p:nvPr>
        </p:nvSpPr>
        <p:spPr/>
        <p:txBody>
          <a:bodyPr/>
          <a:lstStyle/>
          <a:p>
            <a:endParaRPr lang="en-US" sz="1400" dirty="0"/>
          </a:p>
          <a:p>
            <a:r>
              <a:rPr lang="en-US" sz="2800" dirty="0"/>
              <a:t>The only realistic medical reason is a severe allergy to a component/ingredient of the vaccine.</a:t>
            </a:r>
          </a:p>
          <a:p>
            <a:endParaRPr lang="en-US" sz="1800" dirty="0"/>
          </a:p>
          <a:p>
            <a:pPr marL="342900" indent="-342900">
              <a:buFont typeface="Arial" panose="020B0604020202020204" pitchFamily="34" charset="0"/>
              <a:buChar char="•"/>
            </a:pPr>
            <a:r>
              <a:rPr lang="en-US" sz="2800" dirty="0"/>
              <a:t>Previous exposure to COVID-19 does not medically exempt from being able to receive the vaccine. </a:t>
            </a:r>
          </a:p>
          <a:p>
            <a:pPr marL="342900" indent="-342900">
              <a:buFont typeface="Arial" panose="020B0604020202020204" pitchFamily="34" charset="0"/>
              <a:buChar char="•"/>
            </a:pPr>
            <a:r>
              <a:rPr lang="en-US" sz="2800" dirty="0"/>
              <a:t>If the exemption is anything other than an allergic reaction, you should require addition supporting documentation. </a:t>
            </a:r>
          </a:p>
        </p:txBody>
      </p:sp>
    </p:spTree>
    <p:extLst>
      <p:ext uri="{BB962C8B-B14F-4D97-AF65-F5344CB8AC3E}">
        <p14:creationId xmlns:p14="http://schemas.microsoft.com/office/powerpoint/2010/main" val="1044610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Refusals</a:t>
            </a:r>
          </a:p>
        </p:txBody>
      </p:sp>
      <p:sp>
        <p:nvSpPr>
          <p:cNvPr id="3" name="Content Placeholder 2"/>
          <p:cNvSpPr>
            <a:spLocks noGrp="1"/>
          </p:cNvSpPr>
          <p:nvPr>
            <p:ph idx="1"/>
          </p:nvPr>
        </p:nvSpPr>
        <p:spPr/>
        <p:txBody>
          <a:bodyPr/>
          <a:lstStyle/>
          <a:p>
            <a:endParaRPr lang="en-US" sz="1200" dirty="0"/>
          </a:p>
          <a:p>
            <a:r>
              <a:rPr lang="en-US" sz="2800" dirty="0"/>
              <a:t>What about employees who refuse to comply?</a:t>
            </a:r>
          </a:p>
          <a:p>
            <a:endParaRPr lang="en-US" sz="1600" dirty="0"/>
          </a:p>
          <a:p>
            <a:pPr marL="342900" indent="-342900">
              <a:buFont typeface="Arial" panose="020B0604020202020204" pitchFamily="34" charset="0"/>
              <a:buChar char="•"/>
            </a:pPr>
            <a:r>
              <a:rPr lang="en-US" sz="2800" dirty="0"/>
              <a:t>Consider accommodations,</a:t>
            </a:r>
          </a:p>
          <a:p>
            <a:pPr marL="342900" indent="-342900">
              <a:buFont typeface="Arial" panose="020B0604020202020204" pitchFamily="34" charset="0"/>
              <a:buChar char="•"/>
            </a:pPr>
            <a:r>
              <a:rPr lang="en-US" sz="2800" dirty="0"/>
              <a:t>Discipline, and/or </a:t>
            </a:r>
          </a:p>
          <a:p>
            <a:pPr marL="342900" indent="-342900">
              <a:buFont typeface="Arial" panose="020B0604020202020204" pitchFamily="34" charset="0"/>
              <a:buChar char="•"/>
            </a:pPr>
            <a:r>
              <a:rPr lang="en-US" sz="2800" dirty="0"/>
              <a:t>Terminate.</a:t>
            </a:r>
          </a:p>
          <a:p>
            <a:endParaRPr lang="en-US" sz="2800" dirty="0"/>
          </a:p>
          <a:p>
            <a:pPr algn="ctr"/>
            <a:r>
              <a:rPr lang="en-US" sz="2800" b="1" dirty="0"/>
              <a:t>Have a clear policy and implement it uniformly and consistently</a:t>
            </a:r>
          </a:p>
        </p:txBody>
      </p:sp>
      <p:pic>
        <p:nvPicPr>
          <p:cNvPr id="4" name="Picture 3" descr="SMILE2 Archives • LITF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894" y="1509621"/>
            <a:ext cx="2631743" cy="1980661"/>
          </a:xfrm>
          <a:prstGeom prst="rect">
            <a:avLst/>
          </a:prstGeom>
        </p:spPr>
      </p:pic>
    </p:spTree>
    <p:extLst>
      <p:ext uri="{BB962C8B-B14F-4D97-AF65-F5344CB8AC3E}">
        <p14:creationId xmlns:p14="http://schemas.microsoft.com/office/powerpoint/2010/main" val="316058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Leave for Vaccine</a:t>
            </a:r>
          </a:p>
        </p:txBody>
      </p:sp>
      <p:sp>
        <p:nvSpPr>
          <p:cNvPr id="3" name="Content Placeholder 2"/>
          <p:cNvSpPr>
            <a:spLocks noGrp="1"/>
          </p:cNvSpPr>
          <p:nvPr>
            <p:ph idx="1"/>
          </p:nvPr>
        </p:nvSpPr>
        <p:spPr/>
        <p:txBody>
          <a:bodyPr/>
          <a:lstStyle/>
          <a:p>
            <a:endParaRPr lang="en-US" sz="1200" dirty="0"/>
          </a:p>
          <a:p>
            <a:r>
              <a:rPr lang="en-US" sz="2800" dirty="0"/>
              <a:t>If an individual is unable to work because they are getting the COVID-19 vaccine or are recovering from side effects:</a:t>
            </a:r>
          </a:p>
          <a:p>
            <a:pPr marL="342900" indent="-342900">
              <a:buFont typeface="Arial" panose="020B0604020202020204" pitchFamily="34" charset="0"/>
              <a:buChar char="•"/>
            </a:pPr>
            <a:r>
              <a:rPr lang="en-US" sz="2800" dirty="0"/>
              <a:t>Can use accrued Earned Sick Leave</a:t>
            </a:r>
          </a:p>
          <a:p>
            <a:pPr marL="342900" indent="-342900">
              <a:buFont typeface="Arial" panose="020B0604020202020204" pitchFamily="34" charset="0"/>
              <a:buChar char="•"/>
            </a:pPr>
            <a:r>
              <a:rPr lang="en-US" sz="2800" dirty="0"/>
              <a:t>Can use leave to care for themselves or a loved one, including for COVID-19 testing, illness, quarantine, or vaccination.</a:t>
            </a:r>
          </a:p>
          <a:p>
            <a:pPr marL="342900" indent="-342900">
              <a:buFont typeface="Arial" panose="020B0604020202020204" pitchFamily="34" charset="0"/>
              <a:buChar char="•"/>
            </a:pPr>
            <a:r>
              <a:rPr lang="en-US" sz="2800" dirty="0"/>
              <a:t>Can use earned sick leave to travel to and from a vaccine appointment and recover from side effects.</a:t>
            </a:r>
          </a:p>
          <a:p>
            <a:pPr marL="342900" indent="-342900">
              <a:buFont typeface="Arial" panose="020B0604020202020204" pitchFamily="34" charset="0"/>
              <a:buChar char="•"/>
            </a:pPr>
            <a:endParaRPr lang="en-US" sz="2800" dirty="0"/>
          </a:p>
          <a:p>
            <a:r>
              <a:rPr lang="en-US" sz="2800" dirty="0"/>
              <a:t>NJ employers must provide full-time, part-time, and temporary employees with up to 40 hours of paid sick leave per year.</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451062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REMOTE WORK RULES</a:t>
            </a:r>
          </a:p>
        </p:txBody>
      </p:sp>
      <p:sp>
        <p:nvSpPr>
          <p:cNvPr id="3" name="Content Placeholder 2"/>
          <p:cNvSpPr>
            <a:spLocks noGrp="1"/>
          </p:cNvSpPr>
          <p:nvPr>
            <p:ph idx="1"/>
          </p:nvPr>
        </p:nvSpPr>
        <p:spPr>
          <a:xfrm>
            <a:off x="602017" y="1522701"/>
            <a:ext cx="11038117" cy="5335299"/>
          </a:xfrm>
        </p:spPr>
        <p:txBody>
          <a:bodyPr>
            <a:normAutofit/>
          </a:bodyPr>
          <a:lstStyle/>
          <a:p>
            <a:pPr marL="690563" indent="-690563">
              <a:buAutoNum type="arabicPeriod"/>
            </a:pPr>
            <a:r>
              <a:rPr lang="en-US" sz="4400" dirty="0"/>
              <a:t>Clarify who applies to</a:t>
            </a:r>
          </a:p>
          <a:p>
            <a:pPr marL="690563" indent="-690563">
              <a:buAutoNum type="arabicPeriod"/>
            </a:pPr>
            <a:r>
              <a:rPr lang="en-US" sz="4400" dirty="0"/>
              <a:t>Company maintains right to revise or eliminate at any time</a:t>
            </a:r>
          </a:p>
        </p:txBody>
      </p:sp>
      <p:pic>
        <p:nvPicPr>
          <p:cNvPr id="4" name="Picture 3" descr="Article: Maintaining the agility quotient during work from hom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706" y="3562709"/>
            <a:ext cx="3724694" cy="2095141"/>
          </a:xfrm>
          <a:prstGeom prst="rect">
            <a:avLst/>
          </a:prstGeom>
        </p:spPr>
      </p:pic>
    </p:spTree>
    <p:extLst>
      <p:ext uri="{BB962C8B-B14F-4D97-AF65-F5344CB8AC3E}">
        <p14:creationId xmlns:p14="http://schemas.microsoft.com/office/powerpoint/2010/main" val="1499824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Remote Work Policy</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800" dirty="0"/>
              <a:t>Set expectations for work at home:</a:t>
            </a:r>
          </a:p>
          <a:p>
            <a:pPr marL="690563" lvl="0" indent="-342900">
              <a:buFont typeface="Arial" panose="020B0604020202020204" pitchFamily="34" charset="0"/>
              <a:buChar char="•"/>
            </a:pPr>
            <a:r>
              <a:rPr lang="en-US" sz="2800" dirty="0"/>
              <a:t>Choose a quiet and distraction-free workspace</a:t>
            </a:r>
          </a:p>
          <a:p>
            <a:pPr marL="690563" lvl="0" indent="-342900">
              <a:buFont typeface="Arial" panose="020B0604020202020204" pitchFamily="34" charset="0"/>
              <a:buChar char="•"/>
            </a:pPr>
            <a:r>
              <a:rPr lang="en-US" sz="2800" dirty="0"/>
              <a:t>Have an internet connection that is adequate for their job</a:t>
            </a:r>
          </a:p>
          <a:p>
            <a:pPr marL="690563" lvl="0" indent="-342900">
              <a:buFont typeface="Arial" panose="020B0604020202020204" pitchFamily="34" charset="0"/>
              <a:buChar char="•"/>
            </a:pPr>
            <a:r>
              <a:rPr lang="en-US" sz="2800" dirty="0"/>
              <a:t>Dedicate their full attention to their job duties during working hours</a:t>
            </a:r>
          </a:p>
          <a:p>
            <a:pPr marL="690563" lvl="0" indent="-342900">
              <a:buFont typeface="Arial" panose="020B0604020202020204" pitchFamily="34" charset="0"/>
              <a:buChar char="•"/>
            </a:pPr>
            <a:r>
              <a:rPr lang="en-US" sz="2800" dirty="0"/>
              <a:t>Adhere to all meal, rest break and attendance schedules agreed upon</a:t>
            </a:r>
          </a:p>
          <a:p>
            <a:pPr marL="690563" lvl="0" indent="-342900">
              <a:buFont typeface="Arial" panose="020B0604020202020204" pitchFamily="34" charset="0"/>
              <a:buChar char="•"/>
            </a:pPr>
            <a:r>
              <a:rPr lang="en-US" sz="2800" dirty="0"/>
              <a:t>Comply with all work policies</a:t>
            </a:r>
          </a:p>
          <a:p>
            <a:pPr marL="690563" lvl="0" indent="-342900">
              <a:buFont typeface="Arial" panose="020B0604020202020204" pitchFamily="34" charset="0"/>
              <a:buChar char="•"/>
            </a:pPr>
            <a:r>
              <a:rPr lang="en-US" sz="2800" dirty="0"/>
              <a:t>Required to report to work/office upon request at any time</a:t>
            </a:r>
          </a:p>
          <a:p>
            <a:endParaRPr lang="en-US" dirty="0"/>
          </a:p>
        </p:txBody>
      </p:sp>
    </p:spTree>
    <p:extLst>
      <p:ext uri="{BB962C8B-B14F-4D97-AF65-F5344CB8AC3E}">
        <p14:creationId xmlns:p14="http://schemas.microsoft.com/office/powerpoint/2010/main" val="4060055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Equipment</a:t>
            </a:r>
          </a:p>
        </p:txBody>
      </p:sp>
      <p:sp>
        <p:nvSpPr>
          <p:cNvPr id="3" name="Content Placeholder 2"/>
          <p:cNvSpPr>
            <a:spLocks noGrp="1"/>
          </p:cNvSpPr>
          <p:nvPr>
            <p:ph idx="1"/>
          </p:nvPr>
        </p:nvSpPr>
        <p:spPr>
          <a:xfrm>
            <a:off x="602018" y="1207154"/>
            <a:ext cx="11038117" cy="5335299"/>
          </a:xfrm>
        </p:spPr>
        <p:txBody>
          <a:bodyPr>
            <a:normAutofit/>
          </a:bodyPr>
          <a:lstStyle/>
          <a:p>
            <a:pPr marL="342900" indent="-342900">
              <a:buFont typeface="Arial" panose="020B0604020202020204" pitchFamily="34" charset="0"/>
              <a:buChar char="•"/>
            </a:pPr>
            <a:r>
              <a:rPr lang="en-US" sz="3600" dirty="0"/>
              <a:t>Ownership</a:t>
            </a:r>
          </a:p>
          <a:p>
            <a:pPr marL="342900" indent="-342900">
              <a:buFont typeface="Arial" panose="020B0604020202020204" pitchFamily="34" charset="0"/>
              <a:buChar char="•"/>
            </a:pPr>
            <a:r>
              <a:rPr lang="en-US" sz="3600" dirty="0"/>
              <a:t>Use </a:t>
            </a:r>
          </a:p>
          <a:p>
            <a:pPr marL="342900" indent="-342900">
              <a:buFont typeface="Arial" panose="020B0604020202020204" pitchFamily="34" charset="0"/>
              <a:buChar char="•"/>
            </a:pPr>
            <a:r>
              <a:rPr lang="en-US" sz="3600" dirty="0"/>
              <a:t>Maintenance/care</a:t>
            </a:r>
          </a:p>
          <a:p>
            <a:pPr marL="342900" indent="-342900">
              <a:buFont typeface="Arial" panose="020B0604020202020204" pitchFamily="34" charset="0"/>
              <a:buChar char="•"/>
            </a:pPr>
            <a:r>
              <a:rPr lang="en-US" sz="3600" dirty="0"/>
              <a:t>Access</a:t>
            </a:r>
          </a:p>
          <a:p>
            <a:pPr marL="342900" indent="-342900">
              <a:buFont typeface="Arial" panose="020B0604020202020204" pitchFamily="34" charset="0"/>
              <a:buChar char="•"/>
            </a:pPr>
            <a:r>
              <a:rPr lang="en-US" sz="3600" dirty="0"/>
              <a:t>Expense </a:t>
            </a:r>
          </a:p>
          <a:p>
            <a:pPr marL="342900" indent="-342900">
              <a:buFont typeface="Arial" panose="020B0604020202020204" pitchFamily="34" charset="0"/>
              <a:buChar char="•"/>
            </a:pPr>
            <a:r>
              <a:rPr lang="en-US" sz="3600" dirty="0"/>
              <a:t>Security</a:t>
            </a:r>
          </a:p>
        </p:txBody>
      </p:sp>
      <p:pic>
        <p:nvPicPr>
          <p:cNvPr id="4" name="Picture 3" descr="Download Computer Desk Images HQ Image Free PNG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076" y="1362974"/>
            <a:ext cx="3877573" cy="3001992"/>
          </a:xfrm>
          <a:prstGeom prst="rect">
            <a:avLst/>
          </a:prstGeom>
        </p:spPr>
      </p:pic>
    </p:spTree>
    <p:extLst>
      <p:ext uri="{BB962C8B-B14F-4D97-AF65-F5344CB8AC3E}">
        <p14:creationId xmlns:p14="http://schemas.microsoft.com/office/powerpoint/2010/main" val="61962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bwMode="auto">
          <a:xfrm>
            <a:off x="518474" y="319315"/>
            <a:ext cx="11029361" cy="1173991"/>
          </a:xfrm>
          <a:prstGeom prst="rect">
            <a:avLst/>
          </a:prstGeom>
          <a:noFill/>
        </p:spPr>
        <p:txBody>
          <a:bodyPr wrap="square" lIns="91440" tIns="45720" rIns="91440" bIns="45720" numCol="1" anchorCtr="0" compatLnSpc="1">
            <a:prstTxWarp prst="textNoShape">
              <a:avLst/>
            </a:prstTxWarp>
            <a:noAutofit/>
          </a:bodyPr>
          <a:lstStyle/>
          <a:p>
            <a:pPr algn="ctr"/>
            <a:r>
              <a:rPr lang="en-US" sz="3200" dirty="0"/>
              <a:t>HANDBOOK POLICIES TO REVIEW</a:t>
            </a:r>
          </a:p>
        </p:txBody>
      </p:sp>
      <p:sp>
        <p:nvSpPr>
          <p:cNvPr id="128004" name="Rectangle 3"/>
          <p:cNvSpPr>
            <a:spLocks noGrp="1" noChangeArrowheads="1"/>
          </p:cNvSpPr>
          <p:nvPr>
            <p:ph idx="1"/>
          </p:nvPr>
        </p:nvSpPr>
        <p:spPr>
          <a:xfrm>
            <a:off x="593392" y="1129516"/>
            <a:ext cx="11038117" cy="5335299"/>
          </a:xfrm>
          <a:prstGeom prst="rect">
            <a:avLst/>
          </a:prstGeom>
        </p:spPr>
        <p:txBody>
          <a:bodyPr>
            <a:normAutofit/>
          </a:bodyPr>
          <a:lstStyle/>
          <a:p>
            <a:pPr marL="742950" indent="-742950">
              <a:buFont typeface="+mj-lt"/>
              <a:buAutoNum type="arabicPeriod"/>
            </a:pPr>
            <a:r>
              <a:rPr lang="en-US" sz="3600" dirty="0"/>
              <a:t>Sick leave and other employee leave policies</a:t>
            </a:r>
          </a:p>
          <a:p>
            <a:pPr marL="742950" indent="-742950">
              <a:buFont typeface="+mj-lt"/>
              <a:buAutoNum type="arabicPeriod"/>
            </a:pPr>
            <a:r>
              <a:rPr lang="en-US" sz="3600" dirty="0"/>
              <a:t>COVID vaccination policies</a:t>
            </a:r>
          </a:p>
          <a:p>
            <a:pPr marL="742950" indent="-742950">
              <a:buFont typeface="+mj-lt"/>
              <a:buAutoNum type="arabicPeriod"/>
            </a:pPr>
            <a:r>
              <a:rPr lang="en-US" sz="3600" dirty="0"/>
              <a:t>Remote work rules</a:t>
            </a:r>
          </a:p>
          <a:p>
            <a:pPr marL="742950" indent="-742950">
              <a:buFont typeface="+mj-lt"/>
              <a:buAutoNum type="arabicPeriod"/>
            </a:pPr>
            <a:r>
              <a:rPr lang="en-US" sz="3600" dirty="0"/>
              <a:t>Anti-harassment and anti-discrimination policies</a:t>
            </a:r>
          </a:p>
          <a:p>
            <a:pPr marL="742950" indent="-742950">
              <a:buFont typeface="+mj-lt"/>
              <a:buAutoNum type="arabicPeriod"/>
            </a:pPr>
            <a:r>
              <a:rPr lang="en-US" sz="3600" dirty="0"/>
              <a:t>Drug use and testing policies, including cannabis</a:t>
            </a:r>
          </a:p>
          <a:p>
            <a:endParaRPr lang="en-US" sz="4000" dirty="0"/>
          </a:p>
        </p:txBody>
      </p:sp>
      <p:pic>
        <p:nvPicPr>
          <p:cNvPr id="2" name="Picture 1" descr="News: 60% staff avoid reading employee handbook: Survey — People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626" y="4624198"/>
            <a:ext cx="2902005" cy="1632378"/>
          </a:xfrm>
          <a:prstGeom prst="rect">
            <a:avLst/>
          </a:prstGeom>
        </p:spPr>
      </p:pic>
    </p:spTree>
    <p:extLst>
      <p:ext uri="{BB962C8B-B14F-4D97-AF65-F5344CB8AC3E}">
        <p14:creationId xmlns:p14="http://schemas.microsoft.com/office/powerpoint/2010/main" val="128349857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018" y="291528"/>
            <a:ext cx="11164412" cy="603957"/>
          </a:xfrm>
        </p:spPr>
        <p:txBody>
          <a:bodyPr>
            <a:noAutofit/>
          </a:bodyPr>
          <a:lstStyle/>
          <a:p>
            <a:r>
              <a:rPr lang="en-US" sz="2800" dirty="0"/>
              <a:t>ANTI-HARASSMENT AND ANTI-DISCRIMINATION AND POLICIES</a:t>
            </a:r>
          </a:p>
        </p:txBody>
      </p:sp>
      <p:sp>
        <p:nvSpPr>
          <p:cNvPr id="3" name="Content Placeholder 2"/>
          <p:cNvSpPr>
            <a:spLocks noGrp="1"/>
          </p:cNvSpPr>
          <p:nvPr>
            <p:ph idx="1"/>
          </p:nvPr>
        </p:nvSpPr>
        <p:spPr>
          <a:xfrm>
            <a:off x="602019" y="1250287"/>
            <a:ext cx="9085446" cy="5335299"/>
          </a:xfrm>
        </p:spPr>
        <p:txBody>
          <a:bodyPr>
            <a:normAutofit/>
          </a:bodyPr>
          <a:lstStyle/>
          <a:p>
            <a:pPr marL="342900" indent="-342900">
              <a:buFont typeface="Arial" panose="020B0604020202020204" pitchFamily="34" charset="0"/>
              <a:buChar char="•"/>
            </a:pPr>
            <a:r>
              <a:rPr lang="en-US" sz="3600" b="1" u="sng" dirty="0"/>
              <a:t>MUST</a:t>
            </a:r>
            <a:r>
              <a:rPr lang="en-US" sz="3600" dirty="0"/>
              <a:t> Prohibit:</a:t>
            </a:r>
          </a:p>
          <a:p>
            <a:pPr marL="800100" lvl="1" indent="-342900">
              <a:buFont typeface="Arial" panose="020B0604020202020204" pitchFamily="34" charset="0"/>
              <a:buChar char="•"/>
            </a:pPr>
            <a:r>
              <a:rPr lang="en-US" sz="3600" dirty="0"/>
              <a:t>Sexual Harassment</a:t>
            </a:r>
          </a:p>
          <a:p>
            <a:pPr marL="800100" lvl="1" indent="-342900">
              <a:buFont typeface="Arial" panose="020B0604020202020204" pitchFamily="34" charset="0"/>
              <a:buChar char="•"/>
            </a:pPr>
            <a:r>
              <a:rPr lang="en-US" sz="3600" dirty="0"/>
              <a:t>Harassment on the basis of any other </a:t>
            </a:r>
            <a:r>
              <a:rPr lang="en-US" sz="3600" dirty="0" smtClean="0"/>
              <a:t>protected </a:t>
            </a:r>
            <a:r>
              <a:rPr lang="en-US" sz="3600" dirty="0"/>
              <a:t>characteristic</a:t>
            </a:r>
          </a:p>
          <a:p>
            <a:pPr marL="800100" lvl="1" indent="-342900">
              <a:buFont typeface="Arial" panose="020B0604020202020204" pitchFamily="34" charset="0"/>
              <a:buChar char="•"/>
            </a:pPr>
            <a:r>
              <a:rPr lang="en-US" sz="3600" dirty="0"/>
              <a:t>Discrimination on the basis of any protected characteristic</a:t>
            </a:r>
          </a:p>
          <a:p>
            <a:pPr lvl="1"/>
            <a:r>
              <a:rPr lang="en-US" sz="3200" dirty="0"/>
              <a:t> </a:t>
            </a:r>
          </a:p>
        </p:txBody>
      </p:sp>
      <p:pic>
        <p:nvPicPr>
          <p:cNvPr id="4" name="Picture 3" descr="Teachers also suffer from bullying! — Observatory | Institute for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756" y="2044460"/>
            <a:ext cx="2601527" cy="2199736"/>
          </a:xfrm>
          <a:prstGeom prst="rect">
            <a:avLst/>
          </a:prstGeom>
        </p:spPr>
      </p:pic>
    </p:spTree>
    <p:extLst>
      <p:ext uri="{BB962C8B-B14F-4D97-AF65-F5344CB8AC3E}">
        <p14:creationId xmlns:p14="http://schemas.microsoft.com/office/powerpoint/2010/main" val="3655916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ANTI-HARASSMENT AND ANTI-DISCRIMINATION AND POLICIES</a:t>
            </a:r>
            <a:endParaRPr lang="en-US" sz="2000" dirty="0"/>
          </a:p>
        </p:txBody>
      </p:sp>
      <p:sp>
        <p:nvSpPr>
          <p:cNvPr id="3" name="Content Placeholder 2"/>
          <p:cNvSpPr>
            <a:spLocks noGrp="1"/>
          </p:cNvSpPr>
          <p:nvPr>
            <p:ph idx="1"/>
          </p:nvPr>
        </p:nvSpPr>
        <p:spPr>
          <a:xfrm>
            <a:off x="602018" y="1069132"/>
            <a:ext cx="11038117" cy="5335299"/>
          </a:xfrm>
        </p:spPr>
        <p:txBody>
          <a:bodyPr/>
          <a:lstStyle/>
          <a:p>
            <a:pPr marL="342900" lvl="0" indent="-342900">
              <a:lnSpc>
                <a:spcPct val="150000"/>
              </a:lnSpc>
              <a:buFont typeface="Arial" panose="020B0604020202020204" pitchFamily="34" charset="0"/>
              <a:buChar char="•"/>
            </a:pPr>
            <a:r>
              <a:rPr lang="en-US" sz="3200" dirty="0">
                <a:solidFill>
                  <a:prstClr val="black">
                    <a:lumMod val="85000"/>
                    <a:lumOff val="15000"/>
                  </a:prstClr>
                </a:solidFill>
              </a:rPr>
              <a:t>Affirmatively state anti-harassment policy</a:t>
            </a:r>
          </a:p>
          <a:p>
            <a:pPr marL="342900" lvl="0" indent="-342900">
              <a:lnSpc>
                <a:spcPct val="150000"/>
              </a:lnSpc>
              <a:buFont typeface="Arial" panose="020B0604020202020204" pitchFamily="34" charset="0"/>
              <a:buChar char="•"/>
            </a:pPr>
            <a:r>
              <a:rPr lang="en-US" sz="3200" dirty="0">
                <a:solidFill>
                  <a:prstClr val="black">
                    <a:lumMod val="85000"/>
                    <a:lumOff val="15000"/>
                  </a:prstClr>
                </a:solidFill>
              </a:rPr>
              <a:t>Provide for training to employees and supervisors</a:t>
            </a:r>
          </a:p>
          <a:p>
            <a:pPr marL="342900" lvl="0" indent="-342900">
              <a:lnSpc>
                <a:spcPct val="150000"/>
              </a:lnSpc>
              <a:buFont typeface="Arial" panose="020B0604020202020204" pitchFamily="34" charset="0"/>
              <a:buChar char="•"/>
            </a:pPr>
            <a:r>
              <a:rPr lang="en-US" sz="3200" dirty="0">
                <a:solidFill>
                  <a:prstClr val="black">
                    <a:lumMod val="85000"/>
                    <a:lumOff val="15000"/>
                  </a:prstClr>
                </a:solidFill>
              </a:rPr>
              <a:t>Establish internal complaint procedure </a:t>
            </a:r>
          </a:p>
          <a:p>
            <a:pPr marL="342900" lvl="0" indent="-342900">
              <a:lnSpc>
                <a:spcPct val="150000"/>
              </a:lnSpc>
              <a:buFont typeface="Arial" panose="020B0604020202020204" pitchFamily="34" charset="0"/>
              <a:buChar char="•"/>
            </a:pPr>
            <a:r>
              <a:rPr lang="en-US" sz="3200" dirty="0">
                <a:solidFill>
                  <a:prstClr val="black">
                    <a:lumMod val="85000"/>
                    <a:lumOff val="15000"/>
                  </a:prstClr>
                </a:solidFill>
              </a:rPr>
              <a:t>Establish measures to monitor enforcement of the policy</a:t>
            </a:r>
          </a:p>
          <a:p>
            <a:endParaRPr lang="en-US" dirty="0"/>
          </a:p>
        </p:txBody>
      </p:sp>
    </p:spTree>
    <p:extLst>
      <p:ext uri="{BB962C8B-B14F-4D97-AF65-F5344CB8AC3E}">
        <p14:creationId xmlns:p14="http://schemas.microsoft.com/office/powerpoint/2010/main" val="3632781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Protected Categories</a:t>
            </a:r>
          </a:p>
        </p:txBody>
      </p:sp>
      <p:sp>
        <p:nvSpPr>
          <p:cNvPr id="3" name="Content Placeholder 2"/>
          <p:cNvSpPr>
            <a:spLocks noGrp="1"/>
          </p:cNvSpPr>
          <p:nvPr>
            <p:ph idx="1"/>
          </p:nvPr>
        </p:nvSpPr>
        <p:spPr>
          <a:xfrm>
            <a:off x="602018" y="948362"/>
            <a:ext cx="11038117" cy="5038369"/>
          </a:xfrm>
        </p:spPr>
        <p:txBody>
          <a:bodyPr>
            <a:normAutofit fontScale="92500" lnSpcReduction="20000"/>
          </a:bodyPr>
          <a:lstStyle/>
          <a:p>
            <a:pPr marL="457200" indent="-457200">
              <a:buFont typeface="Arial" panose="020B0604020202020204" pitchFamily="34" charset="0"/>
              <a:buChar char="•"/>
            </a:pPr>
            <a:r>
              <a:rPr lang="en-US" sz="2800" dirty="0">
                <a:solidFill>
                  <a:prstClr val="black">
                    <a:lumMod val="85000"/>
                    <a:lumOff val="15000"/>
                  </a:prstClr>
                </a:solidFill>
              </a:rPr>
              <a:t>race</a:t>
            </a:r>
          </a:p>
          <a:p>
            <a:pPr marL="457200" indent="-457200">
              <a:buFont typeface="Arial" panose="020B0604020202020204" pitchFamily="34" charset="0"/>
              <a:buChar char="•"/>
            </a:pPr>
            <a:r>
              <a:rPr lang="en-US" sz="2800" dirty="0">
                <a:solidFill>
                  <a:prstClr val="black">
                    <a:lumMod val="85000"/>
                    <a:lumOff val="15000"/>
                  </a:prstClr>
                </a:solidFill>
              </a:rPr>
              <a:t>creed</a:t>
            </a:r>
          </a:p>
          <a:p>
            <a:pPr marL="457200" indent="-457200">
              <a:buFont typeface="Arial" panose="020B0604020202020204" pitchFamily="34" charset="0"/>
              <a:buChar char="•"/>
            </a:pPr>
            <a:r>
              <a:rPr lang="en-US" sz="2800" dirty="0">
                <a:solidFill>
                  <a:prstClr val="black">
                    <a:lumMod val="85000"/>
                    <a:lumOff val="15000"/>
                  </a:prstClr>
                </a:solidFill>
              </a:rPr>
              <a:t>color</a:t>
            </a:r>
          </a:p>
          <a:p>
            <a:pPr marL="457200" indent="-457200">
              <a:buFont typeface="Arial" panose="020B0604020202020204" pitchFamily="34" charset="0"/>
              <a:buChar char="•"/>
            </a:pPr>
            <a:r>
              <a:rPr lang="en-US" sz="2800" dirty="0">
                <a:solidFill>
                  <a:prstClr val="black">
                    <a:lumMod val="85000"/>
                    <a:lumOff val="15000"/>
                  </a:prstClr>
                </a:solidFill>
              </a:rPr>
              <a:t>national origin</a:t>
            </a:r>
          </a:p>
          <a:p>
            <a:pPr marL="457200" indent="-457200">
              <a:buFont typeface="Arial" panose="020B0604020202020204" pitchFamily="34" charset="0"/>
              <a:buChar char="•"/>
            </a:pPr>
            <a:r>
              <a:rPr lang="en-US" sz="2800" dirty="0">
                <a:solidFill>
                  <a:prstClr val="black">
                    <a:lumMod val="85000"/>
                    <a:lumOff val="15000"/>
                  </a:prstClr>
                </a:solidFill>
              </a:rPr>
              <a:t>nationality</a:t>
            </a:r>
          </a:p>
          <a:p>
            <a:pPr marL="457200" indent="-457200">
              <a:buFont typeface="Arial" panose="020B0604020202020204" pitchFamily="34" charset="0"/>
              <a:buChar char="•"/>
            </a:pPr>
            <a:r>
              <a:rPr lang="en-US" sz="2800" dirty="0">
                <a:solidFill>
                  <a:prstClr val="black">
                    <a:lumMod val="85000"/>
                    <a:lumOff val="15000"/>
                  </a:prstClr>
                </a:solidFill>
              </a:rPr>
              <a:t>ancestry </a:t>
            </a:r>
          </a:p>
          <a:p>
            <a:pPr marL="457200" indent="-457200">
              <a:buFont typeface="Arial" panose="020B0604020202020204" pitchFamily="34" charset="0"/>
              <a:buChar char="•"/>
            </a:pPr>
            <a:r>
              <a:rPr lang="en-US" sz="2800" dirty="0">
                <a:solidFill>
                  <a:prstClr val="black">
                    <a:lumMod val="85000"/>
                    <a:lumOff val="15000"/>
                  </a:prstClr>
                </a:solidFill>
              </a:rPr>
              <a:t>age </a:t>
            </a:r>
          </a:p>
          <a:p>
            <a:pPr marL="457200" indent="-457200">
              <a:buFont typeface="Arial" panose="020B0604020202020204" pitchFamily="34" charset="0"/>
              <a:buChar char="•"/>
            </a:pPr>
            <a:r>
              <a:rPr lang="en-US" sz="2800" dirty="0">
                <a:solidFill>
                  <a:prstClr val="black">
                    <a:lumMod val="85000"/>
                    <a:lumOff val="15000"/>
                  </a:prstClr>
                </a:solidFill>
              </a:rPr>
              <a:t>sex</a:t>
            </a:r>
          </a:p>
          <a:p>
            <a:pPr marL="457200" indent="-457200">
              <a:buFont typeface="Arial" panose="020B0604020202020204" pitchFamily="34" charset="0"/>
              <a:buChar char="•"/>
            </a:pPr>
            <a:r>
              <a:rPr lang="en-US" sz="2800" dirty="0">
                <a:solidFill>
                  <a:prstClr val="black">
                    <a:lumMod val="85000"/>
                    <a:lumOff val="15000"/>
                  </a:prstClr>
                </a:solidFill>
              </a:rPr>
              <a:t>pregnancy </a:t>
            </a:r>
          </a:p>
          <a:p>
            <a:pPr marL="457200" indent="-457200">
              <a:buFont typeface="Arial" panose="020B0604020202020204" pitchFamily="34" charset="0"/>
              <a:buChar char="•"/>
            </a:pPr>
            <a:r>
              <a:rPr lang="en-US" sz="2800" dirty="0">
                <a:solidFill>
                  <a:prstClr val="black">
                    <a:lumMod val="85000"/>
                    <a:lumOff val="15000"/>
                  </a:prstClr>
                </a:solidFill>
              </a:rPr>
              <a:t>familial status </a:t>
            </a:r>
          </a:p>
          <a:p>
            <a:pPr marL="457200" indent="-457200">
              <a:buFont typeface="Arial" panose="020B0604020202020204" pitchFamily="34" charset="0"/>
              <a:buChar char="•"/>
            </a:pPr>
            <a:r>
              <a:rPr lang="en-US" sz="2800" dirty="0">
                <a:solidFill>
                  <a:prstClr val="black">
                    <a:lumMod val="85000"/>
                    <a:lumOff val="15000"/>
                  </a:prstClr>
                </a:solidFill>
              </a:rPr>
              <a:t>marital status </a:t>
            </a:r>
          </a:p>
          <a:p>
            <a:pPr marL="457200" indent="-457200">
              <a:buFont typeface="Arial" panose="020B0604020202020204" pitchFamily="34" charset="0"/>
              <a:buChar char="•"/>
            </a:pPr>
            <a:r>
              <a:rPr lang="en-US" sz="2800" dirty="0">
                <a:solidFill>
                  <a:prstClr val="black">
                    <a:lumMod val="85000"/>
                    <a:lumOff val="15000"/>
                  </a:prstClr>
                </a:solidFill>
              </a:rPr>
              <a:t>breastfeeding</a:t>
            </a:r>
          </a:p>
          <a:p>
            <a:pPr marL="685800" indent="-685800">
              <a:buFont typeface="Arial" panose="020B0604020202020204" pitchFamily="34" charset="0"/>
              <a:buChar char="•"/>
            </a:pPr>
            <a:endParaRPr lang="en-US" dirty="0">
              <a:solidFill>
                <a:prstClr val="black">
                  <a:lumMod val="85000"/>
                  <a:lumOff val="15000"/>
                </a:prstClr>
              </a:solidFill>
            </a:endParaRPr>
          </a:p>
        </p:txBody>
      </p:sp>
      <p:pic>
        <p:nvPicPr>
          <p:cNvPr id="5" name="Picture 4" descr="Protecting The Earth Free Stock Photo - Public Domain Picture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24090" y="1678381"/>
            <a:ext cx="4065321" cy="3578330"/>
          </a:xfrm>
          <a:prstGeom prst="rect">
            <a:avLst/>
          </a:prstGeom>
        </p:spPr>
      </p:pic>
    </p:spTree>
    <p:extLst>
      <p:ext uri="{BB962C8B-B14F-4D97-AF65-F5344CB8AC3E}">
        <p14:creationId xmlns:p14="http://schemas.microsoft.com/office/powerpoint/2010/main" val="2820973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More Protected Categories</a:t>
            </a:r>
          </a:p>
        </p:txBody>
      </p:sp>
      <p:sp>
        <p:nvSpPr>
          <p:cNvPr id="3" name="Content Placeholder 2"/>
          <p:cNvSpPr>
            <a:spLocks noGrp="1"/>
          </p:cNvSpPr>
          <p:nvPr>
            <p:ph idx="1"/>
          </p:nvPr>
        </p:nvSpPr>
        <p:spPr/>
        <p:txBody>
          <a:bodyPr>
            <a:normAutofit fontScale="92500" lnSpcReduction="10000"/>
          </a:bodyPr>
          <a:lstStyle/>
          <a:p>
            <a:pPr marL="342900" lvl="0" indent="-342900" defTabSz="914400">
              <a:lnSpc>
                <a:spcPct val="150000"/>
              </a:lnSpc>
              <a:spcBef>
                <a:spcPts val="0"/>
              </a:spcBef>
              <a:spcAft>
                <a:spcPts val="0"/>
              </a:spcAft>
              <a:buClrTx/>
              <a:buFont typeface="Arial" panose="020B0604020202020204" pitchFamily="34" charset="0"/>
              <a:buChar char="•"/>
              <a:defRPr/>
            </a:pPr>
            <a:r>
              <a:rPr lang="en-US" sz="2800" dirty="0">
                <a:solidFill>
                  <a:prstClr val="black">
                    <a:lumMod val="85000"/>
                    <a:lumOff val="15000"/>
                  </a:prstClr>
                </a:solidFill>
              </a:rPr>
              <a:t>domestic partnership or civil union status</a:t>
            </a:r>
          </a:p>
          <a:p>
            <a:pPr marL="342900" lvl="0" indent="-342900" defTabSz="914400">
              <a:lnSpc>
                <a:spcPct val="150000"/>
              </a:lnSpc>
              <a:spcBef>
                <a:spcPts val="0"/>
              </a:spcBef>
              <a:spcAft>
                <a:spcPts val="0"/>
              </a:spcAft>
              <a:buClrTx/>
              <a:buFont typeface="Arial" panose="020B0604020202020204" pitchFamily="34" charset="0"/>
              <a:buChar char="•"/>
              <a:defRPr/>
            </a:pPr>
            <a:r>
              <a:rPr lang="en-US" sz="2800" dirty="0">
                <a:solidFill>
                  <a:prstClr val="black">
                    <a:lumMod val="85000"/>
                    <a:lumOff val="15000"/>
                  </a:prstClr>
                </a:solidFill>
              </a:rPr>
              <a:t>affectional or sexual orientation</a:t>
            </a:r>
          </a:p>
          <a:p>
            <a:pPr marL="342900" lvl="0" indent="-342900" defTabSz="914400">
              <a:lnSpc>
                <a:spcPct val="150000"/>
              </a:lnSpc>
              <a:spcBef>
                <a:spcPts val="0"/>
              </a:spcBef>
              <a:spcAft>
                <a:spcPts val="0"/>
              </a:spcAft>
              <a:buClrTx/>
              <a:buFont typeface="Arial" panose="020B0604020202020204" pitchFamily="34" charset="0"/>
              <a:buChar char="•"/>
              <a:defRPr/>
            </a:pPr>
            <a:r>
              <a:rPr lang="en-US" sz="2800" dirty="0">
                <a:solidFill>
                  <a:prstClr val="black">
                    <a:lumMod val="85000"/>
                    <a:lumOff val="15000"/>
                  </a:prstClr>
                </a:solidFill>
              </a:rPr>
              <a:t>gender identity or expression</a:t>
            </a:r>
          </a:p>
          <a:p>
            <a:pPr marL="342900" lvl="0" indent="-342900" defTabSz="914400">
              <a:lnSpc>
                <a:spcPct val="150000"/>
              </a:lnSpc>
              <a:spcBef>
                <a:spcPts val="0"/>
              </a:spcBef>
              <a:spcAft>
                <a:spcPts val="0"/>
              </a:spcAft>
              <a:buClrTx/>
              <a:buFont typeface="Arial" panose="020B0604020202020204" pitchFamily="34" charset="0"/>
              <a:buChar char="•"/>
              <a:defRPr/>
            </a:pPr>
            <a:r>
              <a:rPr lang="en-US" sz="2800" dirty="0">
                <a:solidFill>
                  <a:prstClr val="black">
                    <a:lumMod val="85000"/>
                    <a:lumOff val="15000"/>
                  </a:prstClr>
                </a:solidFill>
              </a:rPr>
              <a:t>atypical hereditary cellular or blood trait</a:t>
            </a:r>
          </a:p>
          <a:p>
            <a:pPr marL="342900" lvl="0" indent="-342900" defTabSz="914400">
              <a:lnSpc>
                <a:spcPct val="150000"/>
              </a:lnSpc>
              <a:spcBef>
                <a:spcPts val="0"/>
              </a:spcBef>
              <a:spcAft>
                <a:spcPts val="0"/>
              </a:spcAft>
              <a:buClrTx/>
              <a:buFont typeface="Arial" panose="020B0604020202020204" pitchFamily="34" charset="0"/>
              <a:buChar char="•"/>
              <a:defRPr/>
            </a:pPr>
            <a:r>
              <a:rPr lang="en-US" sz="2800" dirty="0">
                <a:solidFill>
                  <a:prstClr val="black">
                    <a:lumMod val="85000"/>
                    <a:lumOff val="15000"/>
                  </a:prstClr>
                </a:solidFill>
              </a:rPr>
              <a:t>genetic information</a:t>
            </a:r>
          </a:p>
          <a:p>
            <a:pPr marL="342900" lvl="0" indent="-342900" defTabSz="914400">
              <a:lnSpc>
                <a:spcPct val="150000"/>
              </a:lnSpc>
              <a:spcBef>
                <a:spcPts val="0"/>
              </a:spcBef>
              <a:spcAft>
                <a:spcPts val="0"/>
              </a:spcAft>
              <a:buClrTx/>
              <a:buFont typeface="Arial" panose="020B0604020202020204" pitchFamily="34" charset="0"/>
              <a:buChar char="•"/>
              <a:defRPr/>
            </a:pPr>
            <a:r>
              <a:rPr lang="en-US" sz="2800" dirty="0">
                <a:solidFill>
                  <a:prstClr val="black">
                    <a:lumMod val="85000"/>
                    <a:lumOff val="15000"/>
                  </a:prstClr>
                </a:solidFill>
              </a:rPr>
              <a:t>liability for military service </a:t>
            </a:r>
          </a:p>
          <a:p>
            <a:pPr marL="342900" lvl="0" indent="-342900" defTabSz="914400">
              <a:lnSpc>
                <a:spcPct val="150000"/>
              </a:lnSpc>
              <a:spcBef>
                <a:spcPts val="0"/>
              </a:spcBef>
              <a:spcAft>
                <a:spcPts val="0"/>
              </a:spcAft>
              <a:buClrTx/>
              <a:buFont typeface="Arial" panose="020B0604020202020204" pitchFamily="34" charset="0"/>
              <a:buChar char="•"/>
              <a:defRPr/>
            </a:pPr>
            <a:r>
              <a:rPr lang="en-US" sz="2800" dirty="0">
                <a:solidFill>
                  <a:prstClr val="black">
                    <a:lumMod val="85000"/>
                    <a:lumOff val="15000"/>
                  </a:prstClr>
                </a:solidFill>
              </a:rPr>
              <a:t>mental or physical disability,</a:t>
            </a:r>
          </a:p>
          <a:p>
            <a:pPr marL="342900" lvl="0" indent="-342900" defTabSz="914400">
              <a:lnSpc>
                <a:spcPct val="150000"/>
              </a:lnSpc>
              <a:spcBef>
                <a:spcPts val="0"/>
              </a:spcBef>
              <a:spcAft>
                <a:spcPts val="0"/>
              </a:spcAft>
              <a:buClrTx/>
              <a:buFont typeface="Arial" panose="020B0604020202020204" pitchFamily="34" charset="0"/>
              <a:buChar char="•"/>
              <a:defRPr/>
            </a:pPr>
            <a:r>
              <a:rPr lang="en-US" sz="2800" dirty="0">
                <a:solidFill>
                  <a:prstClr val="black">
                    <a:lumMod val="85000"/>
                    <a:lumOff val="15000"/>
                  </a:prstClr>
                </a:solidFill>
              </a:rPr>
              <a:t>perceived disability</a:t>
            </a:r>
          </a:p>
          <a:p>
            <a:pPr marL="342900" lvl="0" indent="-342900" defTabSz="914400">
              <a:lnSpc>
                <a:spcPct val="150000"/>
              </a:lnSpc>
              <a:spcBef>
                <a:spcPts val="0"/>
              </a:spcBef>
              <a:spcAft>
                <a:spcPts val="0"/>
              </a:spcAft>
              <a:buClrTx/>
              <a:buFont typeface="Arial" panose="020B0604020202020204" pitchFamily="34" charset="0"/>
              <a:buChar char="•"/>
              <a:defRPr/>
            </a:pPr>
            <a:r>
              <a:rPr lang="en-US" sz="2800" dirty="0">
                <a:solidFill>
                  <a:prstClr val="black">
                    <a:lumMod val="85000"/>
                    <a:lumOff val="15000"/>
                  </a:prstClr>
                </a:solidFill>
              </a:rPr>
              <a:t>AIDS and HIV status</a:t>
            </a:r>
          </a:p>
          <a:p>
            <a:pPr lvl="0" defTabSz="914400">
              <a:lnSpc>
                <a:spcPct val="150000"/>
              </a:lnSpc>
              <a:spcBef>
                <a:spcPts val="0"/>
              </a:spcBef>
              <a:spcAft>
                <a:spcPts val="0"/>
              </a:spcAft>
              <a:buClrTx/>
              <a:buFont typeface="Arial" panose="020B0604020202020204" pitchFamily="34" charset="0"/>
              <a:buChar char="•"/>
              <a:defRPr/>
            </a:pPr>
            <a:endParaRPr lang="en-US" dirty="0">
              <a:solidFill>
                <a:prstClr val="black">
                  <a:lumMod val="85000"/>
                  <a:lumOff val="15000"/>
                </a:prstClr>
              </a:solidFill>
            </a:endParaRPr>
          </a:p>
        </p:txBody>
      </p:sp>
      <p:pic>
        <p:nvPicPr>
          <p:cNvPr id="4" name="Picture 3" descr="Necesidades educativas. Discapacidad motórica.: La escuela inclusiv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042" y="1086928"/>
            <a:ext cx="2339336" cy="1673525"/>
          </a:xfrm>
          <a:prstGeom prst="rect">
            <a:avLst/>
          </a:prstGeom>
        </p:spPr>
      </p:pic>
    </p:spTree>
    <p:extLst>
      <p:ext uri="{BB962C8B-B14F-4D97-AF65-F5344CB8AC3E}">
        <p14:creationId xmlns:p14="http://schemas.microsoft.com/office/powerpoint/2010/main" val="379022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Harassment</a:t>
            </a:r>
          </a:p>
        </p:txBody>
      </p:sp>
      <p:sp>
        <p:nvSpPr>
          <p:cNvPr id="3" name="Content Placeholder 2"/>
          <p:cNvSpPr>
            <a:spLocks noGrp="1"/>
          </p:cNvSpPr>
          <p:nvPr>
            <p:ph idx="1"/>
          </p:nvPr>
        </p:nvSpPr>
        <p:spPr/>
        <p:txBody>
          <a:bodyPr>
            <a:normAutofit/>
          </a:bodyPr>
          <a:lstStyle/>
          <a:p>
            <a:pPr marL="457200" lvl="0" indent="-457200" defTabSz="914400">
              <a:spcBef>
                <a:spcPts val="0"/>
              </a:spcBef>
              <a:spcAft>
                <a:spcPts val="0"/>
              </a:spcAft>
              <a:buClrTx/>
              <a:buFont typeface="Arial" panose="020B0604020202020204" pitchFamily="34" charset="0"/>
              <a:buChar char="•"/>
              <a:defRPr/>
            </a:pPr>
            <a:r>
              <a:rPr lang="en-US" sz="3200" b="1" i="1" dirty="0">
                <a:solidFill>
                  <a:prstClr val="black">
                    <a:lumMod val="85000"/>
                    <a:lumOff val="15000"/>
                  </a:prstClr>
                </a:solidFill>
              </a:rPr>
              <a:t>Unequivocal affirmative statement of </a:t>
            </a:r>
          </a:p>
          <a:p>
            <a:pPr lvl="0" defTabSz="914400">
              <a:spcBef>
                <a:spcPts val="0"/>
              </a:spcBef>
              <a:spcAft>
                <a:spcPts val="0"/>
              </a:spcAft>
              <a:buClrTx/>
              <a:defRPr/>
            </a:pPr>
            <a:r>
              <a:rPr lang="en-US" sz="3200" b="1" i="1" dirty="0">
                <a:solidFill>
                  <a:prstClr val="black">
                    <a:lumMod val="85000"/>
                    <a:lumOff val="15000"/>
                  </a:prstClr>
                </a:solidFill>
              </a:rPr>
              <a:t>	</a:t>
            </a:r>
            <a:r>
              <a:rPr lang="en-US" sz="3200" b="1" i="1" u="sng" dirty="0">
                <a:solidFill>
                  <a:prstClr val="black">
                    <a:lumMod val="85000"/>
                    <a:lumOff val="15000"/>
                  </a:prstClr>
                </a:solidFill>
              </a:rPr>
              <a:t>ZERO TOLERANCE</a:t>
            </a:r>
            <a:r>
              <a:rPr lang="en-US" sz="3200" b="1" i="1" dirty="0">
                <a:solidFill>
                  <a:prstClr val="black">
                    <a:lumMod val="85000"/>
                    <a:lumOff val="15000"/>
                  </a:prstClr>
                </a:solidFill>
              </a:rPr>
              <a:t> policy for workplace discrimination and 	harassment</a:t>
            </a:r>
            <a:endParaRPr lang="en-US" sz="3200" dirty="0">
              <a:solidFill>
                <a:prstClr val="black">
                  <a:lumMod val="85000"/>
                  <a:lumOff val="15000"/>
                </a:prstClr>
              </a:solidFill>
            </a:endParaRPr>
          </a:p>
        </p:txBody>
      </p:sp>
      <p:pic>
        <p:nvPicPr>
          <p:cNvPr id="4" name="Picture 3" descr="Ch. 2: Additional Challenges That Co-occur With Substance Misuse – SW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799" y="2634963"/>
            <a:ext cx="3926554" cy="3083681"/>
          </a:xfrm>
          <a:prstGeom prst="rect">
            <a:avLst/>
          </a:prstGeom>
        </p:spPr>
      </p:pic>
    </p:spTree>
    <p:extLst>
      <p:ext uri="{BB962C8B-B14F-4D97-AF65-F5344CB8AC3E}">
        <p14:creationId xmlns:p14="http://schemas.microsoft.com/office/powerpoint/2010/main" val="1910739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Harassment</a:t>
            </a:r>
          </a:p>
        </p:txBody>
      </p:sp>
      <p:sp>
        <p:nvSpPr>
          <p:cNvPr id="3" name="Content Placeholder 2"/>
          <p:cNvSpPr>
            <a:spLocks noGrp="1"/>
          </p:cNvSpPr>
          <p:nvPr>
            <p:ph idx="1"/>
          </p:nvPr>
        </p:nvSpPr>
        <p:spPr/>
        <p:txBody>
          <a:bodyPr/>
          <a:lstStyle/>
          <a:p>
            <a:pPr marL="1371600" lvl="1" indent="-685800">
              <a:buFont typeface="Arial" panose="020B0604020202020204" pitchFamily="34" charset="0"/>
              <a:buChar char="•"/>
            </a:pPr>
            <a:r>
              <a:rPr lang="en-US" sz="3600" dirty="0"/>
              <a:t>Unwelcome verbal, visual, or physical conduct of a discriminatory nature that is severe or pervasive and affects working conditions or creates a hostile work environment</a:t>
            </a:r>
          </a:p>
        </p:txBody>
      </p:sp>
    </p:spTree>
    <p:extLst>
      <p:ext uri="{BB962C8B-B14F-4D97-AF65-F5344CB8AC3E}">
        <p14:creationId xmlns:p14="http://schemas.microsoft.com/office/powerpoint/2010/main" val="1639482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Policy</a:t>
            </a:r>
          </a:p>
        </p:txBody>
      </p:sp>
      <p:sp>
        <p:nvSpPr>
          <p:cNvPr id="3" name="Content Placeholder 2"/>
          <p:cNvSpPr>
            <a:spLocks noGrp="1"/>
          </p:cNvSpPr>
          <p:nvPr>
            <p:ph idx="1"/>
          </p:nvPr>
        </p:nvSpPr>
        <p:spPr/>
        <p:txBody>
          <a:bodyPr>
            <a:normAutofit/>
          </a:bodyPr>
          <a:lstStyle/>
          <a:p>
            <a:pPr lvl="1" indent="-457200">
              <a:buFont typeface="Arial" panose="020B0604020202020204" pitchFamily="34" charset="0"/>
              <a:buChar char="•"/>
            </a:pPr>
            <a:r>
              <a:rPr lang="en-US" sz="4400" dirty="0">
                <a:solidFill>
                  <a:prstClr val="black">
                    <a:lumMod val="85000"/>
                    <a:lumOff val="15000"/>
                  </a:prstClr>
                </a:solidFill>
              </a:rPr>
              <a:t>Should prohibit all forms of: </a:t>
            </a:r>
          </a:p>
          <a:p>
            <a:pPr marL="800100" lvl="1" indent="-342900">
              <a:buFont typeface="Arial" panose="020B0604020202020204" pitchFamily="34" charset="0"/>
              <a:buChar char="•"/>
            </a:pPr>
            <a:r>
              <a:rPr lang="en-US" sz="4400" dirty="0">
                <a:solidFill>
                  <a:prstClr val="black">
                    <a:lumMod val="85000"/>
                    <a:lumOff val="15000"/>
                  </a:prstClr>
                </a:solidFill>
              </a:rPr>
              <a:t>verbal, </a:t>
            </a:r>
          </a:p>
          <a:p>
            <a:pPr marL="800100" lvl="1" indent="-342900">
              <a:buFont typeface="Arial" panose="020B0604020202020204" pitchFamily="34" charset="0"/>
              <a:buChar char="•"/>
            </a:pPr>
            <a:r>
              <a:rPr lang="en-US" sz="4400" dirty="0">
                <a:solidFill>
                  <a:prstClr val="black">
                    <a:lumMod val="85000"/>
                    <a:lumOff val="15000"/>
                  </a:prstClr>
                </a:solidFill>
              </a:rPr>
              <a:t>written, </a:t>
            </a:r>
          </a:p>
          <a:p>
            <a:pPr marL="800100" lvl="1" indent="-342900">
              <a:buFont typeface="Arial" panose="020B0604020202020204" pitchFamily="34" charset="0"/>
              <a:buChar char="•"/>
            </a:pPr>
            <a:r>
              <a:rPr lang="en-US" sz="4400" dirty="0">
                <a:solidFill>
                  <a:prstClr val="black">
                    <a:lumMod val="85000"/>
                    <a:lumOff val="15000"/>
                  </a:prstClr>
                </a:solidFill>
              </a:rPr>
              <a:t>visual, </a:t>
            </a:r>
          </a:p>
          <a:p>
            <a:pPr marL="800100" lvl="1" indent="-342900">
              <a:buFont typeface="Arial" panose="020B0604020202020204" pitchFamily="34" charset="0"/>
              <a:buChar char="•"/>
            </a:pPr>
            <a:r>
              <a:rPr lang="en-US" sz="4400" dirty="0">
                <a:solidFill>
                  <a:prstClr val="black">
                    <a:lumMod val="85000"/>
                    <a:lumOff val="15000"/>
                  </a:prstClr>
                </a:solidFill>
              </a:rPr>
              <a:t>physical, and </a:t>
            </a:r>
          </a:p>
          <a:p>
            <a:pPr marL="800100" lvl="1" indent="-342900">
              <a:buFont typeface="Arial" panose="020B0604020202020204" pitchFamily="34" charset="0"/>
              <a:buChar char="•"/>
            </a:pPr>
            <a:r>
              <a:rPr lang="en-US" sz="4400" dirty="0">
                <a:solidFill>
                  <a:prstClr val="black">
                    <a:lumMod val="85000"/>
                    <a:lumOff val="15000"/>
                  </a:prstClr>
                </a:solidFill>
              </a:rPr>
              <a:t>non-verbal harassment</a:t>
            </a:r>
          </a:p>
        </p:txBody>
      </p:sp>
      <p:pic>
        <p:nvPicPr>
          <p:cNvPr id="4" name="Picture 3" descr="Serious Injury and Death Policy – Family Child Care Association of Ma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619" y="1742346"/>
            <a:ext cx="2796216" cy="2719397"/>
          </a:xfrm>
          <a:prstGeom prst="rect">
            <a:avLst/>
          </a:prstGeom>
        </p:spPr>
      </p:pic>
    </p:spTree>
    <p:extLst>
      <p:ext uri="{BB962C8B-B14F-4D97-AF65-F5344CB8AC3E}">
        <p14:creationId xmlns:p14="http://schemas.microsoft.com/office/powerpoint/2010/main" val="6616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Statement of Policy</a:t>
            </a:r>
          </a:p>
        </p:txBody>
      </p:sp>
      <p:sp>
        <p:nvSpPr>
          <p:cNvPr id="3" name="Content Placeholder 2"/>
          <p:cNvSpPr>
            <a:spLocks noGrp="1"/>
          </p:cNvSpPr>
          <p:nvPr>
            <p:ph idx="1"/>
          </p:nvPr>
        </p:nvSpPr>
        <p:spPr/>
        <p:txBody>
          <a:bodyPr>
            <a:normAutofit/>
          </a:bodyPr>
          <a:lstStyle/>
          <a:p>
            <a:pPr marL="690563" indent="-690563">
              <a:buClr>
                <a:schemeClr val="tx1"/>
              </a:buClr>
              <a:buFont typeface="+mj-lt"/>
              <a:buAutoNum type="arabicPeriod"/>
            </a:pPr>
            <a:r>
              <a:rPr lang="en-US" sz="3600" dirty="0"/>
              <a:t>Applicable to </a:t>
            </a:r>
            <a:r>
              <a:rPr lang="en-US" sz="3600" i="1" dirty="0"/>
              <a:t>all</a:t>
            </a:r>
            <a:r>
              <a:rPr lang="en-US" sz="3600" dirty="0"/>
              <a:t> employees</a:t>
            </a:r>
          </a:p>
          <a:p>
            <a:pPr marL="690563" indent="-690563">
              <a:buClr>
                <a:schemeClr val="tx1"/>
              </a:buClr>
              <a:buFont typeface="+mj-lt"/>
              <a:buAutoNum type="arabicPeriod"/>
            </a:pPr>
            <a:r>
              <a:rPr lang="en-US" sz="3600" i="1" dirty="0"/>
              <a:t>Every report </a:t>
            </a:r>
            <a:r>
              <a:rPr lang="en-US" sz="3600" dirty="0"/>
              <a:t>will be investigated </a:t>
            </a:r>
          </a:p>
          <a:p>
            <a:pPr marL="690563" indent="-690563">
              <a:buClr>
                <a:schemeClr val="tx1"/>
              </a:buClr>
              <a:buFont typeface="+mj-lt"/>
              <a:buAutoNum type="arabicPeriod"/>
            </a:pPr>
            <a:r>
              <a:rPr lang="en-US" sz="3600" dirty="0"/>
              <a:t>Provides </a:t>
            </a:r>
            <a:r>
              <a:rPr lang="en-US" sz="3600" i="1" dirty="0"/>
              <a:t>choice</a:t>
            </a:r>
            <a:r>
              <a:rPr lang="en-US" sz="3600" dirty="0"/>
              <a:t> of officials to take complaints</a:t>
            </a:r>
          </a:p>
          <a:p>
            <a:pPr marL="690563" indent="-690563">
              <a:buClr>
                <a:schemeClr val="tx1"/>
              </a:buClr>
              <a:buFont typeface="+mj-lt"/>
              <a:buAutoNum type="arabicPeriod"/>
            </a:pPr>
            <a:r>
              <a:rPr lang="en-US" sz="3600" dirty="0"/>
              <a:t>Assure that violations will result in disciplinary action  </a:t>
            </a:r>
          </a:p>
          <a:p>
            <a:pPr marL="690563" indent="-690563">
              <a:buClr>
                <a:schemeClr val="tx1"/>
              </a:buClr>
              <a:buFont typeface="+mj-lt"/>
              <a:buAutoNum type="arabicPeriod"/>
            </a:pPr>
            <a:r>
              <a:rPr lang="en-US" sz="3600" dirty="0"/>
              <a:t>Zero tolerance for retaliation</a:t>
            </a:r>
          </a:p>
          <a:p>
            <a:pPr marL="690563" indent="-690563">
              <a:buClr>
                <a:schemeClr val="tx1"/>
              </a:buClr>
              <a:buFont typeface="+mj-lt"/>
              <a:buAutoNum type="arabicPeriod"/>
            </a:pPr>
            <a:r>
              <a:rPr lang="en-US" sz="3600" dirty="0"/>
              <a:t>Give examples of harassment </a:t>
            </a:r>
          </a:p>
          <a:p>
            <a:pPr marL="690563" indent="-690563">
              <a:buClr>
                <a:schemeClr val="tx1"/>
              </a:buClr>
              <a:buFont typeface="+mj-lt"/>
              <a:buAutoNum type="arabicPeriod"/>
            </a:pPr>
            <a:r>
              <a:rPr lang="en-US" sz="3600" dirty="0"/>
              <a:t>State unlawful conduct</a:t>
            </a:r>
          </a:p>
        </p:txBody>
      </p:sp>
    </p:spTree>
    <p:extLst>
      <p:ext uri="{BB962C8B-B14F-4D97-AF65-F5344CB8AC3E}">
        <p14:creationId xmlns:p14="http://schemas.microsoft.com/office/powerpoint/2010/main" val="2464042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Statement of Policy (Continued)</a:t>
            </a:r>
          </a:p>
        </p:txBody>
      </p:sp>
      <p:sp>
        <p:nvSpPr>
          <p:cNvPr id="3" name="Content Placeholder 2"/>
          <p:cNvSpPr>
            <a:spLocks noGrp="1"/>
          </p:cNvSpPr>
          <p:nvPr>
            <p:ph idx="1"/>
          </p:nvPr>
        </p:nvSpPr>
        <p:spPr/>
        <p:txBody>
          <a:bodyPr>
            <a:normAutofit/>
          </a:bodyPr>
          <a:lstStyle/>
          <a:p>
            <a:r>
              <a:rPr lang="en-US" sz="3600" dirty="0"/>
              <a:t>8. 	States employer’s commitment to:</a:t>
            </a:r>
          </a:p>
          <a:p>
            <a:pPr marL="971550" lvl="1" indent="-514350">
              <a:buFont typeface="Arial" panose="020B0604020202020204" pitchFamily="34" charset="0"/>
              <a:buChar char="•"/>
            </a:pPr>
            <a:r>
              <a:rPr lang="en-US" sz="3600" dirty="0"/>
              <a:t>maintaining a healthy, safe, non-discriminatory working environment;</a:t>
            </a:r>
          </a:p>
          <a:p>
            <a:pPr marL="971550" lvl="1" indent="-514350">
              <a:buFont typeface="Arial" panose="020B0604020202020204" pitchFamily="34" charset="0"/>
              <a:buChar char="•"/>
            </a:pPr>
            <a:r>
              <a:rPr lang="en-US" sz="3600" dirty="0"/>
              <a:t>eradicating sexual harassment;</a:t>
            </a:r>
          </a:p>
          <a:p>
            <a:pPr marL="690563" indent="-690563"/>
            <a:r>
              <a:rPr lang="en-US" sz="3600" dirty="0"/>
              <a:t>9. 	Complaint is confidential to the extent possible</a:t>
            </a:r>
          </a:p>
          <a:p>
            <a:pPr marL="690563" indent="-690563"/>
            <a:r>
              <a:rPr lang="en-US" sz="3600" dirty="0"/>
              <a:t>10. 	Describe complaint procedure</a:t>
            </a:r>
          </a:p>
          <a:p>
            <a:pPr marL="690563" indent="-690563"/>
            <a:r>
              <a:rPr lang="en-US" sz="3600" dirty="0"/>
              <a:t>11. 	Informs employees of administrative remedies</a:t>
            </a:r>
          </a:p>
        </p:txBody>
      </p:sp>
    </p:spTree>
    <p:extLst>
      <p:ext uri="{BB962C8B-B14F-4D97-AF65-F5344CB8AC3E}">
        <p14:creationId xmlns:p14="http://schemas.microsoft.com/office/powerpoint/2010/main" val="2022983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aliation - Free of Charge Creative Commons Green Highway sign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79514" y="4063042"/>
            <a:ext cx="2579296" cy="1923690"/>
          </a:xfrm>
          <a:prstGeom prst="rect">
            <a:avLst/>
          </a:prstGeom>
        </p:spPr>
      </p:pic>
      <p:sp>
        <p:nvSpPr>
          <p:cNvPr id="2" name="Title 1"/>
          <p:cNvSpPr>
            <a:spLocks noGrp="1"/>
          </p:cNvSpPr>
          <p:nvPr>
            <p:ph type="title"/>
          </p:nvPr>
        </p:nvSpPr>
        <p:spPr/>
        <p:txBody>
          <a:bodyPr/>
          <a:lstStyle/>
          <a:p>
            <a:r>
              <a:rPr lang="en-US" cap="all" dirty="0"/>
              <a:t>Policy</a:t>
            </a:r>
          </a:p>
        </p:txBody>
      </p:sp>
      <p:sp>
        <p:nvSpPr>
          <p:cNvPr id="3" name="Content Placeholder 2"/>
          <p:cNvSpPr>
            <a:spLocks noGrp="1"/>
          </p:cNvSpPr>
          <p:nvPr>
            <p:ph idx="1"/>
          </p:nvPr>
        </p:nvSpPr>
        <p:spPr>
          <a:xfrm>
            <a:off x="602017" y="1172649"/>
            <a:ext cx="11038117" cy="5335299"/>
          </a:xfrm>
        </p:spPr>
        <p:txBody>
          <a:bodyPr>
            <a:normAutofit/>
          </a:bodyPr>
          <a:lstStyle/>
          <a:p>
            <a:pPr marL="571500" indent="-571500">
              <a:buFont typeface="Arial" panose="020B0604020202020204" pitchFamily="34" charset="0"/>
              <a:buChar char="•"/>
            </a:pPr>
            <a:r>
              <a:rPr lang="en-US" altLang="en-US" sz="3600" dirty="0"/>
              <a:t>No retaliation for making complaints, participating in investigation, etc.</a:t>
            </a:r>
          </a:p>
          <a:p>
            <a:pPr marL="571500" indent="-571500">
              <a:buFont typeface="Arial" panose="020B0604020202020204" pitchFamily="34" charset="0"/>
              <a:buChar char="•"/>
            </a:pPr>
            <a:r>
              <a:rPr lang="en-US" sz="3600" b="1" dirty="0"/>
              <a:t>The company will NOT retaliate against an employee who brings a good faith complaint </a:t>
            </a:r>
            <a:r>
              <a:rPr lang="en-US" sz="3600" b="1" i="1" dirty="0"/>
              <a:t>even if</a:t>
            </a:r>
            <a:r>
              <a:rPr lang="en-US" sz="3600" b="1" dirty="0"/>
              <a:t> after investigation the complaint could not be substantiated.</a:t>
            </a:r>
          </a:p>
        </p:txBody>
      </p:sp>
      <p:pic>
        <p:nvPicPr>
          <p:cNvPr id="5" name="Picture 4" descr="Clipart - No-sig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9678" y="3985403"/>
            <a:ext cx="2078967" cy="2078967"/>
          </a:xfrm>
          <a:prstGeom prst="rect">
            <a:avLst/>
          </a:prstGeom>
        </p:spPr>
      </p:pic>
    </p:spTree>
    <p:extLst>
      <p:ext uri="{BB962C8B-B14F-4D97-AF65-F5344CB8AC3E}">
        <p14:creationId xmlns:p14="http://schemas.microsoft.com/office/powerpoint/2010/main" val="5225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SICK LEAVE AND OTHER EMPLOYEE LEAVE POLICIES</a:t>
            </a:r>
          </a:p>
        </p:txBody>
      </p:sp>
      <p:sp>
        <p:nvSpPr>
          <p:cNvPr id="3" name="Content Placeholder 2"/>
          <p:cNvSpPr>
            <a:spLocks noGrp="1"/>
          </p:cNvSpPr>
          <p:nvPr>
            <p:ph idx="1"/>
          </p:nvPr>
        </p:nvSpPr>
        <p:spPr>
          <a:xfrm>
            <a:off x="696909" y="1155396"/>
            <a:ext cx="11038117" cy="5335299"/>
          </a:xfrm>
        </p:spPr>
        <p:txBody>
          <a:bodyPr>
            <a:normAutofit/>
          </a:bodyPr>
          <a:lstStyle/>
          <a:p>
            <a:pPr marL="690563" indent="-690563">
              <a:buAutoNum type="arabicPeriod"/>
            </a:pPr>
            <a:r>
              <a:rPr lang="en-US" sz="4800" dirty="0"/>
              <a:t>Sick Leave</a:t>
            </a:r>
          </a:p>
          <a:p>
            <a:pPr marL="690563" indent="-690563">
              <a:buAutoNum type="arabicPeriod"/>
            </a:pPr>
            <a:r>
              <a:rPr lang="en-US" sz="4800" dirty="0"/>
              <a:t>Vacation</a:t>
            </a:r>
          </a:p>
          <a:p>
            <a:pPr marL="690563" indent="-690563">
              <a:buAutoNum type="arabicPeriod"/>
            </a:pPr>
            <a:r>
              <a:rPr lang="en-US" sz="4800" dirty="0"/>
              <a:t>Holiday</a:t>
            </a:r>
          </a:p>
          <a:p>
            <a:pPr marL="690563" indent="-690563">
              <a:buAutoNum type="arabicPeriod"/>
            </a:pPr>
            <a:r>
              <a:rPr lang="en-US" sz="4800" dirty="0"/>
              <a:t>Maternity</a:t>
            </a:r>
          </a:p>
          <a:p>
            <a:pPr marL="690563" indent="-690563">
              <a:buAutoNum type="arabicPeriod"/>
            </a:pPr>
            <a:r>
              <a:rPr lang="en-US" sz="4800" dirty="0"/>
              <a:t>Extended leave</a:t>
            </a:r>
          </a:p>
        </p:txBody>
      </p:sp>
    </p:spTree>
    <p:extLst>
      <p:ext uri="{BB962C8B-B14F-4D97-AF65-F5344CB8AC3E}">
        <p14:creationId xmlns:p14="http://schemas.microsoft.com/office/powerpoint/2010/main" val="3796001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800" dirty="0"/>
          </a:p>
          <a:p>
            <a:pPr algn="ctr"/>
            <a:r>
              <a:rPr lang="en-US" sz="4800" dirty="0"/>
              <a:t>Harassment is </a:t>
            </a:r>
            <a:r>
              <a:rPr lang="en-US" sz="4800" u="sng" dirty="0"/>
              <a:t>NOT</a:t>
            </a:r>
            <a:r>
              <a:rPr lang="en-US" sz="4800" dirty="0"/>
              <a:t> asking employees to do their jobs according to their job descriptions and company standards</a:t>
            </a:r>
          </a:p>
        </p:txBody>
      </p:sp>
    </p:spTree>
    <p:extLst>
      <p:ext uri="{BB962C8B-B14F-4D97-AF65-F5344CB8AC3E}">
        <p14:creationId xmlns:p14="http://schemas.microsoft.com/office/powerpoint/2010/main" val="3676906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4400" dirty="0"/>
              <a:t>May serve as an affirmative defense if an employee unreasonably fails to comply with reporting harassment</a:t>
            </a:r>
          </a:p>
        </p:txBody>
      </p:sp>
      <p:pic>
        <p:nvPicPr>
          <p:cNvPr id="2" name="Picture 1" descr="ECON 2302 NOTES - MICRO ISSU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888" y="3456856"/>
            <a:ext cx="2238375" cy="2152650"/>
          </a:xfrm>
          <a:prstGeom prst="rect">
            <a:avLst/>
          </a:prstGeom>
        </p:spPr>
      </p:pic>
    </p:spTree>
    <p:extLst>
      <p:ext uri="{BB962C8B-B14F-4D97-AF65-F5344CB8AC3E}">
        <p14:creationId xmlns:p14="http://schemas.microsoft.com/office/powerpoint/2010/main" val="1737813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Complaint Policy</a:t>
            </a:r>
          </a:p>
        </p:txBody>
      </p:sp>
      <p:sp>
        <p:nvSpPr>
          <p:cNvPr id="3" name="Content Placeholder 2"/>
          <p:cNvSpPr>
            <a:spLocks noGrp="1"/>
          </p:cNvSpPr>
          <p:nvPr>
            <p:ph idx="1"/>
          </p:nvPr>
        </p:nvSpPr>
        <p:spPr>
          <a:xfrm>
            <a:off x="602019" y="948362"/>
            <a:ext cx="10750344" cy="5335299"/>
          </a:xfrm>
        </p:spPr>
        <p:txBody>
          <a:bodyPr/>
          <a:lstStyle/>
          <a:p>
            <a:pPr marL="457200" indent="-457200" algn="just">
              <a:buFont typeface="+mj-lt"/>
              <a:buAutoNum type="arabicPeriod"/>
            </a:pPr>
            <a:r>
              <a:rPr lang="en-US" sz="3000" dirty="0"/>
              <a:t>Is the conduct in question harassment?  Is it unwelcome, severe or pervasive, and offensive to a reasonable person?</a:t>
            </a:r>
          </a:p>
          <a:p>
            <a:pPr marL="457200" indent="-457200" algn="just">
              <a:buFont typeface="+mj-lt"/>
              <a:buAutoNum type="arabicPeriod"/>
            </a:pPr>
            <a:r>
              <a:rPr lang="en-US" sz="3000" dirty="0"/>
              <a:t>If comfortable or appropriate, communicate to the person(s) responsible the conduct is unwelcome, and request that the conduct cease.</a:t>
            </a:r>
          </a:p>
          <a:p>
            <a:pPr marL="457200" indent="-457200" algn="just">
              <a:buFont typeface="+mj-lt"/>
              <a:buAutoNum type="arabicPeriod"/>
            </a:pPr>
            <a:r>
              <a:rPr lang="en-US" sz="3000" dirty="0"/>
              <a:t>If the problem is not resolved or if the employee is unable to communicate with the person responsible, take a complaint through lines of management, beginning with the supervisor. Complaints can be made without fear of reprisal.</a:t>
            </a:r>
          </a:p>
          <a:p>
            <a:endParaRPr lang="en-US" dirty="0"/>
          </a:p>
        </p:txBody>
      </p:sp>
    </p:spTree>
    <p:extLst>
      <p:ext uri="{BB962C8B-B14F-4D97-AF65-F5344CB8AC3E}">
        <p14:creationId xmlns:p14="http://schemas.microsoft.com/office/powerpoint/2010/main" val="1850586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Complaint Policy Continued</a:t>
            </a:r>
          </a:p>
        </p:txBody>
      </p:sp>
      <p:sp>
        <p:nvSpPr>
          <p:cNvPr id="3" name="Content Placeholder 2"/>
          <p:cNvSpPr>
            <a:spLocks noGrp="1"/>
          </p:cNvSpPr>
          <p:nvPr>
            <p:ph idx="1"/>
          </p:nvPr>
        </p:nvSpPr>
        <p:spPr>
          <a:xfrm>
            <a:off x="602019" y="948362"/>
            <a:ext cx="10655454" cy="5335299"/>
          </a:xfrm>
        </p:spPr>
        <p:txBody>
          <a:bodyPr>
            <a:normAutofit/>
          </a:bodyPr>
          <a:lstStyle/>
          <a:p>
            <a:pPr marL="457200" indent="-457200" algn="just">
              <a:buFont typeface="+mj-lt"/>
              <a:buAutoNum type="arabicPeriod" startAt="4"/>
            </a:pPr>
            <a:r>
              <a:rPr lang="en-US" sz="3000" dirty="0"/>
              <a:t>If you feel someone in the immediate line of management is involved in the harassment or has condoned the harassing behavior or you otherwise feel that reporting to your supervisor is not desirable, appropriate, or possible, discuss the complaint with the Human Resources Director.  Complaints may be made without fear of reprisal.</a:t>
            </a:r>
          </a:p>
          <a:p>
            <a:pPr marL="457200" indent="-457200" algn="just">
              <a:buFont typeface="+mj-lt"/>
              <a:buAutoNum type="arabicPeriod" startAt="5"/>
            </a:pPr>
            <a:r>
              <a:rPr lang="en-US" sz="3000" dirty="0"/>
              <a:t>The complaint should include the name of the person complained about and a description of the conduct complained about, including specific examples and dates, if available.  Employees are encouraged to make complaints in writing on the </a:t>
            </a:r>
            <a:r>
              <a:rPr lang="en-US" sz="3000" cap="all" dirty="0"/>
              <a:t>Complaint Form</a:t>
            </a:r>
            <a:endParaRPr lang="en-US" sz="3000" dirty="0"/>
          </a:p>
        </p:txBody>
      </p:sp>
    </p:spTree>
    <p:extLst>
      <p:ext uri="{BB962C8B-B14F-4D97-AF65-F5344CB8AC3E}">
        <p14:creationId xmlns:p14="http://schemas.microsoft.com/office/powerpoint/2010/main" val="1935233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Complaint Forms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3600" dirty="0"/>
              <a:t>But </a:t>
            </a:r>
            <a:r>
              <a:rPr lang="en-US" sz="3600" b="1" dirty="0"/>
              <a:t>do not</a:t>
            </a:r>
            <a:r>
              <a:rPr lang="en-US" sz="3600" dirty="0"/>
              <a:t> ignore verbal complaints </a:t>
            </a:r>
          </a:p>
          <a:p>
            <a:pPr marL="285750" indent="-285750">
              <a:buFont typeface="Arial" panose="020B0604020202020204" pitchFamily="34" charset="0"/>
              <a:buChar char="•"/>
            </a:pPr>
            <a:endParaRPr lang="en-US" sz="1600" dirty="0"/>
          </a:p>
          <a:p>
            <a:pPr marL="342900" indent="-342900">
              <a:buFont typeface="Arial" panose="020B0604020202020204" pitchFamily="34" charset="0"/>
              <a:buChar char="•"/>
            </a:pPr>
            <a:r>
              <a:rPr lang="en-US" sz="3600" dirty="0"/>
              <a:t>Courts will consider what employers know </a:t>
            </a:r>
            <a:r>
              <a:rPr lang="en-US" sz="3600" u="sng" dirty="0"/>
              <a:t>and</a:t>
            </a:r>
            <a:r>
              <a:rPr lang="en-US" sz="3600" dirty="0"/>
              <a:t> should have known</a:t>
            </a:r>
          </a:p>
        </p:txBody>
      </p:sp>
      <p:pic>
        <p:nvPicPr>
          <p:cNvPr id="4" name="Picture 3" descr="Dys - C. Guerrieri, enseignante de frança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865" y="2915444"/>
            <a:ext cx="3354422" cy="3257192"/>
          </a:xfrm>
          <a:prstGeom prst="rect">
            <a:avLst/>
          </a:prstGeom>
        </p:spPr>
      </p:pic>
    </p:spTree>
    <p:extLst>
      <p:ext uri="{BB962C8B-B14F-4D97-AF65-F5344CB8AC3E}">
        <p14:creationId xmlns:p14="http://schemas.microsoft.com/office/powerpoint/2010/main" val="398116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Once a Complaint is Received </a:t>
            </a:r>
          </a:p>
        </p:txBody>
      </p:sp>
      <p:sp>
        <p:nvSpPr>
          <p:cNvPr id="3" name="Content Placeholder 2"/>
          <p:cNvSpPr>
            <a:spLocks noGrp="1"/>
          </p:cNvSpPr>
          <p:nvPr>
            <p:ph idx="1"/>
          </p:nvPr>
        </p:nvSpPr>
        <p:spPr>
          <a:xfrm>
            <a:off x="602018" y="1302045"/>
            <a:ext cx="11038117" cy="5335299"/>
          </a:xfrm>
        </p:spPr>
        <p:txBody>
          <a:bodyPr>
            <a:normAutofit/>
          </a:bodyPr>
          <a:lstStyle/>
          <a:p>
            <a:pPr marL="342900" indent="-342900">
              <a:buFont typeface="Arial" panose="020B0604020202020204" pitchFamily="34" charset="0"/>
              <a:buChar char="•"/>
            </a:pPr>
            <a:r>
              <a:rPr lang="en-US" sz="4000" dirty="0"/>
              <a:t>Employee will be asked for details regarding his/her complaint</a:t>
            </a:r>
          </a:p>
          <a:p>
            <a:pPr marL="342900" indent="-342900">
              <a:buFont typeface="Arial" panose="020B0604020202020204" pitchFamily="34" charset="0"/>
              <a:buChar char="•"/>
            </a:pPr>
            <a:r>
              <a:rPr lang="en-US" sz="4000" dirty="0"/>
              <a:t>The company will promptly investigate </a:t>
            </a:r>
          </a:p>
          <a:p>
            <a:pPr marL="342900" indent="-342900">
              <a:buFont typeface="Arial" panose="020B0604020202020204" pitchFamily="34" charset="0"/>
              <a:buChar char="•"/>
            </a:pPr>
            <a:r>
              <a:rPr lang="en-US" sz="4000" dirty="0"/>
              <a:t>All information is kept confidential </a:t>
            </a:r>
            <a:r>
              <a:rPr lang="en-US" sz="4000" i="1" dirty="0"/>
              <a:t>to the extent possible</a:t>
            </a:r>
            <a:endParaRPr lang="en-US" sz="4000" dirty="0"/>
          </a:p>
          <a:p>
            <a:pPr marL="342900" indent="-342900">
              <a:buFont typeface="Arial" panose="020B0604020202020204" pitchFamily="34" charset="0"/>
              <a:buChar char="•"/>
            </a:pPr>
            <a:r>
              <a:rPr lang="en-US" sz="4000" dirty="0"/>
              <a:t>Confidentiality cannot be guaranteed</a:t>
            </a:r>
          </a:p>
        </p:txBody>
      </p:sp>
    </p:spTree>
    <p:extLst>
      <p:ext uri="{BB962C8B-B14F-4D97-AF65-F5344CB8AC3E}">
        <p14:creationId xmlns:p14="http://schemas.microsoft.com/office/powerpoint/2010/main" val="3226858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Reporting and Complaints</a:t>
            </a:r>
          </a:p>
        </p:txBody>
      </p:sp>
      <p:sp>
        <p:nvSpPr>
          <p:cNvPr id="3" name="Content Placeholder 2"/>
          <p:cNvSpPr>
            <a:spLocks noGrp="1"/>
          </p:cNvSpPr>
          <p:nvPr>
            <p:ph idx="1"/>
          </p:nvPr>
        </p:nvSpPr>
        <p:spPr/>
        <p:txBody>
          <a:bodyPr/>
          <a:lstStyle/>
          <a:p>
            <a:r>
              <a:rPr lang="en-US" sz="4000" dirty="0"/>
              <a:t>Complaint mechanism:</a:t>
            </a:r>
          </a:p>
          <a:p>
            <a:pPr marL="1257300" lvl="2" indent="-342900">
              <a:buFont typeface="Arial" panose="020B0604020202020204" pitchFamily="34" charset="0"/>
              <a:buChar char="•"/>
            </a:pPr>
            <a:r>
              <a:rPr lang="en-US" sz="4000" dirty="0"/>
              <a:t>Who is responsible in your organization?</a:t>
            </a:r>
          </a:p>
          <a:p>
            <a:pPr marL="1257300" lvl="2" indent="-342900">
              <a:buFont typeface="Arial" panose="020B0604020202020204" pitchFamily="34" charset="0"/>
              <a:buChar char="•"/>
            </a:pPr>
            <a:r>
              <a:rPr lang="en-US" sz="4000" dirty="0"/>
              <a:t>Multiple layers of reporting harassment</a:t>
            </a:r>
          </a:p>
          <a:p>
            <a:pPr marL="1941513" lvl="5" indent="-342900">
              <a:buFont typeface="Arial" panose="020B0604020202020204" pitchFamily="34" charset="0"/>
              <a:buChar char="•"/>
            </a:pPr>
            <a:r>
              <a:rPr lang="en-US" sz="3600" dirty="0"/>
              <a:t>“Report to A”;</a:t>
            </a:r>
          </a:p>
          <a:p>
            <a:pPr marL="1941513" lvl="5" indent="-342900">
              <a:buFont typeface="Arial" panose="020B0604020202020204" pitchFamily="34" charset="0"/>
              <a:buChar char="•"/>
            </a:pPr>
            <a:r>
              <a:rPr lang="en-US" sz="3600" dirty="0"/>
              <a:t>“If not A, then B”;</a:t>
            </a:r>
          </a:p>
          <a:p>
            <a:pPr marL="1941513" lvl="5" indent="-342900">
              <a:buFont typeface="Arial" panose="020B0604020202020204" pitchFamily="34" charset="0"/>
              <a:buChar char="•"/>
            </a:pPr>
            <a:r>
              <a:rPr lang="en-US" sz="3600" dirty="0"/>
              <a:t>“If not A or B, then any C.”</a:t>
            </a:r>
          </a:p>
          <a:p>
            <a:endParaRPr lang="en-US" dirty="0"/>
          </a:p>
        </p:txBody>
      </p:sp>
      <p:pic>
        <p:nvPicPr>
          <p:cNvPr id="4" name="Picture 3" descr="Report - Free of Charge Creative Commons Handwriting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10831" y="3847380"/>
            <a:ext cx="2605178" cy="1736785"/>
          </a:xfrm>
          <a:prstGeom prst="rect">
            <a:avLst/>
          </a:prstGeom>
        </p:spPr>
      </p:pic>
    </p:spTree>
    <p:extLst>
      <p:ext uri="{BB962C8B-B14F-4D97-AF65-F5344CB8AC3E}">
        <p14:creationId xmlns:p14="http://schemas.microsoft.com/office/powerpoint/2010/main" val="1683865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DRUG USE AND TESTING POLICIES</a:t>
            </a:r>
          </a:p>
        </p:txBody>
      </p:sp>
      <p:sp>
        <p:nvSpPr>
          <p:cNvPr id="3" name="Content Placeholder 2"/>
          <p:cNvSpPr>
            <a:spLocks noGrp="1"/>
          </p:cNvSpPr>
          <p:nvPr>
            <p:ph idx="1"/>
          </p:nvPr>
        </p:nvSpPr>
        <p:spPr/>
        <p:txBody>
          <a:bodyPr>
            <a:normAutofit fontScale="77500" lnSpcReduction="20000"/>
          </a:bodyPr>
          <a:lstStyle/>
          <a:p>
            <a:endParaRPr lang="en-US" sz="2100" dirty="0"/>
          </a:p>
          <a:p>
            <a:r>
              <a:rPr lang="en-US" sz="3600" dirty="0"/>
              <a:t>In November 2020, New Jersey citizens voted to legalize marijuana for </a:t>
            </a:r>
            <a:r>
              <a:rPr lang="en-US" sz="3600" b="1" i="1" dirty="0"/>
              <a:t>adult recreational use</a:t>
            </a:r>
            <a:r>
              <a:rPr lang="en-US" sz="3600" dirty="0"/>
              <a:t>, approving the referendum by a 67% majority.</a:t>
            </a:r>
          </a:p>
          <a:p>
            <a:endParaRPr lang="en-US" sz="2100" dirty="0"/>
          </a:p>
          <a:p>
            <a:r>
              <a:rPr lang="en-US" sz="3600" dirty="0"/>
              <a:t>“</a:t>
            </a:r>
            <a:r>
              <a:rPr lang="en-US" sz="3600" b="1" dirty="0"/>
              <a:t>Cannabis Regulatory Enforcement Assistance and Marketplace Modernization Act</a:t>
            </a:r>
            <a:r>
              <a:rPr lang="en-US" sz="3600" dirty="0"/>
              <a:t>,” or “</a:t>
            </a:r>
            <a:r>
              <a:rPr lang="en-US" sz="3600" b="1" dirty="0"/>
              <a:t>CREAMMA</a:t>
            </a:r>
            <a:r>
              <a:rPr lang="en-US" sz="3600" dirty="0"/>
              <a:t>”:</a:t>
            </a:r>
          </a:p>
          <a:p>
            <a:endParaRPr lang="en-US" sz="2300" dirty="0"/>
          </a:p>
          <a:p>
            <a:pPr marL="571500" indent="-571500">
              <a:buFont typeface="Arial" panose="020B0604020202020204" pitchFamily="34" charset="0"/>
              <a:buChar char="•"/>
            </a:pPr>
            <a:r>
              <a:rPr lang="en-US" sz="3600" dirty="0"/>
              <a:t>legalizes and regulates marijuana use and possession for adults aged 21 and over; </a:t>
            </a:r>
          </a:p>
          <a:p>
            <a:pPr marL="571500" indent="-571500">
              <a:buFont typeface="Arial" panose="020B0604020202020204" pitchFamily="34" charset="0"/>
              <a:buChar char="•"/>
            </a:pPr>
            <a:r>
              <a:rPr lang="en-US" sz="3600" dirty="0"/>
              <a:t>decriminalizes marijuana possession up to a certain quantity; and </a:t>
            </a:r>
          </a:p>
          <a:p>
            <a:pPr marL="571500" indent="-571500">
              <a:buFont typeface="Arial" panose="020B0604020202020204" pitchFamily="34" charset="0"/>
              <a:buChar char="•"/>
            </a:pPr>
            <a:r>
              <a:rPr lang="en-US" sz="3600" dirty="0"/>
              <a:t>clarifies marijuana use and possession penalties for individuals under 21 years old</a:t>
            </a:r>
          </a:p>
        </p:txBody>
      </p:sp>
      <p:pic>
        <p:nvPicPr>
          <p:cNvPr id="5" name="Picture 4" descr="State Senator Intends To Legalize Cannabis In New Jerse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053" y="5022404"/>
            <a:ext cx="2026045" cy="1157740"/>
          </a:xfrm>
          <a:prstGeom prst="rect">
            <a:avLst/>
          </a:prstGeom>
        </p:spPr>
      </p:pic>
    </p:spTree>
    <p:extLst>
      <p:ext uri="{BB962C8B-B14F-4D97-AF65-F5344CB8AC3E}">
        <p14:creationId xmlns:p14="http://schemas.microsoft.com/office/powerpoint/2010/main" val="3046996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CREAMMA</a:t>
            </a:r>
          </a:p>
        </p:txBody>
      </p:sp>
      <p:sp>
        <p:nvSpPr>
          <p:cNvPr id="3" name="Content Placeholder 2"/>
          <p:cNvSpPr>
            <a:spLocks noGrp="1"/>
          </p:cNvSpPr>
          <p:nvPr>
            <p:ph idx="1"/>
          </p:nvPr>
        </p:nvSpPr>
        <p:spPr/>
        <p:txBody>
          <a:bodyPr>
            <a:normAutofit/>
          </a:bodyPr>
          <a:lstStyle/>
          <a:p>
            <a:pPr marL="571500" indent="-571500">
              <a:spcBef>
                <a:spcPts val="0"/>
              </a:spcBef>
              <a:buFont typeface="Arial" panose="020B0604020202020204" pitchFamily="34" charset="0"/>
              <a:buChar char="•"/>
            </a:pPr>
            <a:r>
              <a:rPr lang="en-US" sz="3600" dirty="0"/>
              <a:t>Legalizes and regulates marijuana use and possession for adults aged 21 and over AND (like the CUMCA)</a:t>
            </a:r>
          </a:p>
          <a:p>
            <a:endParaRPr lang="en-US" sz="3600" dirty="0"/>
          </a:p>
          <a:p>
            <a:pPr marL="571500" indent="-571500">
              <a:spcBef>
                <a:spcPts val="0"/>
              </a:spcBef>
              <a:buFont typeface="Arial" panose="020B0604020202020204" pitchFamily="34" charset="0"/>
              <a:buChar char="•"/>
            </a:pPr>
            <a:r>
              <a:rPr lang="en-US" sz="3600" dirty="0"/>
              <a:t>Expressly prohibits an employer from subjecting an employee or applicant to any adverse action </a:t>
            </a:r>
            <a:r>
              <a:rPr lang="en-US" sz="3600" i="1" dirty="0"/>
              <a:t>solely</a:t>
            </a:r>
            <a:r>
              <a:rPr lang="en-US" sz="3600" dirty="0"/>
              <a:t> due to an individual’s positive drug test for marijuana</a:t>
            </a:r>
          </a:p>
        </p:txBody>
      </p:sp>
    </p:spTree>
    <p:extLst>
      <p:ext uri="{BB962C8B-B14F-4D97-AF65-F5344CB8AC3E}">
        <p14:creationId xmlns:p14="http://schemas.microsoft.com/office/powerpoint/2010/main" val="3792975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CREAMMA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3200" dirty="0"/>
              <a:t>As of August 19, 2021, New Jersey employers are prohibited from taking adverse action against an individual </a:t>
            </a:r>
            <a:r>
              <a:rPr lang="en-US" sz="3200" i="1" dirty="0"/>
              <a:t>solely</a:t>
            </a:r>
            <a:r>
              <a:rPr lang="en-US" sz="3200" dirty="0"/>
              <a:t> because he or she does or does not use marijuana or because he or she fails a drug test for marijuana. </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An employer may not discharge or refuse to hire an employee solely because he or she fails a drug test for marijuana; instead, employers need to rely upon some other lawful reason.</a:t>
            </a:r>
          </a:p>
          <a:p>
            <a:pPr marL="284163" indent="-284163"/>
            <a:endParaRPr lang="en-US" dirty="0"/>
          </a:p>
        </p:txBody>
      </p:sp>
    </p:spTree>
    <p:extLst>
      <p:ext uri="{BB962C8B-B14F-4D97-AF65-F5344CB8AC3E}">
        <p14:creationId xmlns:p14="http://schemas.microsoft.com/office/powerpoint/2010/main" val="323911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Paid Time Off</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3600" dirty="0"/>
              <a:t>PTO policies, typically found in an employee handbook should include:</a:t>
            </a:r>
          </a:p>
          <a:p>
            <a:pPr marL="800100" lvl="1" indent="-342900">
              <a:buFont typeface="Arial" panose="020B0604020202020204" pitchFamily="34" charset="0"/>
              <a:buChar char="•"/>
            </a:pPr>
            <a:r>
              <a:rPr lang="en-US" sz="3600" dirty="0"/>
              <a:t>Designation of PTO, accrual rates, and procedures for using PTO.</a:t>
            </a:r>
          </a:p>
          <a:p>
            <a:pPr marL="800100" lvl="1" indent="-342900">
              <a:buFont typeface="Arial" panose="020B0604020202020204" pitchFamily="34" charset="0"/>
              <a:buChar char="•"/>
            </a:pPr>
            <a:r>
              <a:rPr lang="en-US" sz="3600" dirty="0"/>
              <a:t>Unless there is handbook policy to the contrary, unused PTO may be considered as having been earned by the employee, and thus payable to an employee upon termination (based on NJ Wage and Hour Law interpretation). </a:t>
            </a:r>
          </a:p>
          <a:p>
            <a:endParaRPr lang="en-US" sz="3600" dirty="0"/>
          </a:p>
        </p:txBody>
      </p:sp>
    </p:spTree>
    <p:extLst>
      <p:ext uri="{BB962C8B-B14F-4D97-AF65-F5344CB8AC3E}">
        <p14:creationId xmlns:p14="http://schemas.microsoft.com/office/powerpoint/2010/main" val="1555733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Policy </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t>Employers need </a:t>
            </a:r>
            <a:r>
              <a:rPr lang="en-US" sz="2800" u="sng" dirty="0"/>
              <a:t>not</a:t>
            </a:r>
            <a:r>
              <a:rPr lang="en-US" sz="2800" dirty="0"/>
              <a:t> tolerate the possession of, use of, or an employee being under the influence of, cannabis—legal or not—</a:t>
            </a:r>
            <a:r>
              <a:rPr lang="en-US" sz="2800" i="1" dirty="0"/>
              <a:t>in the workplace during working hours</a:t>
            </a:r>
            <a:r>
              <a:rPr lang="en-US" sz="2800" dirty="0"/>
              <a:t>.</a:t>
            </a:r>
          </a:p>
          <a:p>
            <a:pPr marL="457200" indent="-457200">
              <a:buFont typeface="+mj-lt"/>
              <a:buAutoNum type="arabicPeriod"/>
            </a:pPr>
            <a:r>
              <a:rPr lang="en-US" sz="2800" dirty="0"/>
              <a:t>Employers may not take adverse action against an employee </a:t>
            </a:r>
            <a:r>
              <a:rPr lang="en-US" sz="2800" i="1" dirty="0"/>
              <a:t>solely</a:t>
            </a:r>
            <a:r>
              <a:rPr lang="en-US" sz="2800" dirty="0"/>
              <a:t> because that employee uses recreational or medicinal marijuana </a:t>
            </a:r>
            <a:r>
              <a:rPr lang="en-US" sz="2800" u="sng" dirty="0"/>
              <a:t>outside of work during non-working hours</a:t>
            </a:r>
            <a:r>
              <a:rPr lang="en-US" sz="2800" dirty="0"/>
              <a:t>.</a:t>
            </a:r>
          </a:p>
          <a:p>
            <a:pPr marL="457200" indent="-457200">
              <a:buFont typeface="+mj-lt"/>
              <a:buAutoNum type="arabicPeriod"/>
            </a:pPr>
            <a:r>
              <a:rPr lang="en-US" sz="2800" dirty="0"/>
              <a:t>Employers may </a:t>
            </a:r>
            <a:r>
              <a:rPr lang="en-US" sz="2800" u="sng" dirty="0"/>
              <a:t>not</a:t>
            </a:r>
            <a:r>
              <a:rPr lang="en-US" sz="2800" dirty="0"/>
              <a:t> </a:t>
            </a:r>
            <a:r>
              <a:rPr lang="en-US" sz="2800" i="1" dirty="0"/>
              <a:t>solely</a:t>
            </a:r>
            <a:r>
              <a:rPr lang="en-US" sz="2800" dirty="0"/>
              <a:t> rely upon—as justification for taking an adverse action—an employee’s prior arrest, charge, conviction or adjudication of delinquency, for certain cannabis-related expunged offenses.</a:t>
            </a:r>
          </a:p>
        </p:txBody>
      </p:sp>
      <p:pic>
        <p:nvPicPr>
          <p:cNvPr id="5" name="Picture 4" descr="GeekSV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591" y="5126137"/>
            <a:ext cx="1720969" cy="1088513"/>
          </a:xfrm>
          <a:prstGeom prst="rect">
            <a:avLst/>
          </a:prstGeom>
        </p:spPr>
      </p:pic>
    </p:spTree>
    <p:extLst>
      <p:ext uri="{BB962C8B-B14F-4D97-AF65-F5344CB8AC3E}">
        <p14:creationId xmlns:p14="http://schemas.microsoft.com/office/powerpoint/2010/main" val="3491203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More policy</a:t>
            </a:r>
          </a:p>
        </p:txBody>
      </p:sp>
      <p:sp>
        <p:nvSpPr>
          <p:cNvPr id="3" name="Content Placeholder 2"/>
          <p:cNvSpPr>
            <a:spLocks noGrp="1"/>
          </p:cNvSpPr>
          <p:nvPr>
            <p:ph idx="1"/>
          </p:nvPr>
        </p:nvSpPr>
        <p:spPr/>
        <p:txBody>
          <a:bodyPr>
            <a:noAutofit/>
          </a:bodyPr>
          <a:lstStyle/>
          <a:p>
            <a:pPr marL="457200" indent="-457200">
              <a:buFont typeface="+mj-lt"/>
              <a:buAutoNum type="arabicPeriod" startAt="4"/>
            </a:pPr>
            <a:r>
              <a:rPr lang="en-US" sz="2600" dirty="0"/>
              <a:t>Employers need not commit any act that would cause them “to be in violation of </a:t>
            </a:r>
            <a:r>
              <a:rPr lang="en-US" sz="2600" b="1" dirty="0"/>
              <a:t>federal law</a:t>
            </a:r>
            <a:r>
              <a:rPr lang="en-US" sz="2600" dirty="0"/>
              <a:t>, that would result in a loss of a licensing-related benefit pursuant to federal law, or that would result in the loss of a federal contract or federal funding.”</a:t>
            </a:r>
          </a:p>
          <a:p>
            <a:pPr marL="457200" indent="-457200">
              <a:buFont typeface="+mj-lt"/>
              <a:buAutoNum type="arabicPeriod" startAt="4"/>
            </a:pPr>
            <a:r>
              <a:rPr lang="en-US" sz="2600" dirty="0"/>
              <a:t>If an employer has a </a:t>
            </a:r>
            <a:r>
              <a:rPr lang="en-US" sz="2600" b="1" dirty="0"/>
              <a:t>drug testing policy </a:t>
            </a:r>
            <a:r>
              <a:rPr lang="en-US" sz="2600" dirty="0"/>
              <a:t>and an employee or job applicant tests positive, the employer must offer an opportunity to present a legitimate medical explanation, provide written notice of the right to explain, and afford three working days to the employee to explain or provide a retest.</a:t>
            </a:r>
          </a:p>
          <a:p>
            <a:pPr marL="457200" indent="-457200">
              <a:buFont typeface="+mj-lt"/>
              <a:buAutoNum type="arabicPeriod" startAt="4"/>
            </a:pPr>
            <a:r>
              <a:rPr lang="en-US" sz="2600" dirty="0"/>
              <a:t>Employers may still test, but include scientifically reliable </a:t>
            </a:r>
            <a:r>
              <a:rPr lang="en-US" sz="2600" b="1" dirty="0"/>
              <a:t>objective testing methods and procedures</a:t>
            </a:r>
            <a:r>
              <a:rPr lang="en-US" sz="2600" dirty="0"/>
              <a:t> and include a physical evaluation in order to determine an employee’s state of impairment. USE the NEW Form.</a:t>
            </a:r>
          </a:p>
        </p:txBody>
      </p:sp>
    </p:spTree>
    <p:extLst>
      <p:ext uri="{BB962C8B-B14F-4D97-AF65-F5344CB8AC3E}">
        <p14:creationId xmlns:p14="http://schemas.microsoft.com/office/powerpoint/2010/main" val="2495164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Employer Protections: Drug-Free Workplace</a:t>
            </a:r>
          </a:p>
        </p:txBody>
      </p:sp>
      <p:sp>
        <p:nvSpPr>
          <p:cNvPr id="3" name="Content Placeholder 2"/>
          <p:cNvSpPr>
            <a:spLocks noGrp="1"/>
          </p:cNvSpPr>
          <p:nvPr>
            <p:ph idx="1"/>
          </p:nvPr>
        </p:nvSpPr>
        <p:spPr>
          <a:xfrm>
            <a:off x="602018" y="1103637"/>
            <a:ext cx="11038117" cy="5335299"/>
          </a:xfrm>
        </p:spPr>
        <p:txBody>
          <a:bodyPr>
            <a:normAutofit/>
          </a:bodyPr>
          <a:lstStyle/>
          <a:p>
            <a:r>
              <a:rPr lang="en-US" sz="2800" dirty="0"/>
              <a:t>The Law also includes some protections for employers by recognizing that an employer:</a:t>
            </a:r>
          </a:p>
          <a:p>
            <a:endParaRPr lang="en-US" sz="1050" dirty="0"/>
          </a:p>
          <a:p>
            <a:pPr marL="342900" indent="-342900">
              <a:buFont typeface="Arial" panose="020B0604020202020204" pitchFamily="34" charset="0"/>
              <a:buChar char="•"/>
            </a:pPr>
            <a:r>
              <a:rPr lang="en-US" sz="2800" dirty="0"/>
              <a:t>May maintain a drug (and alcohol) free workplace;</a:t>
            </a:r>
          </a:p>
          <a:p>
            <a:pPr marL="342900" indent="-342900">
              <a:buFont typeface="Arial" panose="020B0604020202020204" pitchFamily="34" charset="0"/>
              <a:buChar char="•"/>
            </a:pPr>
            <a:r>
              <a:rPr lang="en-US" sz="2800" dirty="0"/>
              <a:t>Is not required to permit or accommodate the use, consumption, being under the influence, possession, transfer, display, transportation, sale, or growth of cannabis or cannabis items in the workplace; and</a:t>
            </a:r>
          </a:p>
          <a:p>
            <a:pPr marL="342900" indent="-342900">
              <a:buFont typeface="Arial" panose="020B0604020202020204" pitchFamily="34" charset="0"/>
              <a:buChar char="•"/>
            </a:pPr>
            <a:r>
              <a:rPr lang="en-US" sz="2800" dirty="0"/>
              <a:t>May prohibit employee use of cannabis items or intoxication by employees during work hours and while driving.</a:t>
            </a:r>
          </a:p>
        </p:txBody>
      </p:sp>
    </p:spTree>
    <p:extLst>
      <p:ext uri="{BB962C8B-B14F-4D97-AF65-F5344CB8AC3E}">
        <p14:creationId xmlns:p14="http://schemas.microsoft.com/office/powerpoint/2010/main" val="3039726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Employer Protections: Drug-Free Workplace</a:t>
            </a:r>
          </a:p>
        </p:txBody>
      </p:sp>
      <p:sp>
        <p:nvSpPr>
          <p:cNvPr id="3" name="Content Placeholder 2"/>
          <p:cNvSpPr>
            <a:spLocks noGrp="1"/>
          </p:cNvSpPr>
          <p:nvPr>
            <p:ph idx="1"/>
          </p:nvPr>
        </p:nvSpPr>
        <p:spPr/>
        <p:txBody>
          <a:bodyPr>
            <a:normAutofit/>
          </a:bodyPr>
          <a:lstStyle/>
          <a:p>
            <a:pPr>
              <a:spcBef>
                <a:spcPts val="0"/>
              </a:spcBef>
            </a:pPr>
            <a:r>
              <a:rPr lang="en-US" sz="2800" dirty="0"/>
              <a:t>Under CREAMMA, “[n]o employer shall refuse to hire or employ any person or shall discharge from employment or take any adverse action against any employee with respect to compensation, terms, conditions, or other privileges of employment because that person does or does not smoke, vape, aerosolize or otherwise use cannabis items.” </a:t>
            </a:r>
          </a:p>
          <a:p>
            <a:pPr>
              <a:spcBef>
                <a:spcPts val="0"/>
              </a:spcBef>
            </a:pPr>
            <a:r>
              <a:rPr lang="en-US" sz="2800" dirty="0"/>
              <a:t>N.J.S.A. 24:6I-52. </a:t>
            </a:r>
          </a:p>
          <a:p>
            <a:endParaRPr lang="en-US" sz="1800" dirty="0"/>
          </a:p>
          <a:p>
            <a:r>
              <a:rPr lang="en-US" sz="2800" dirty="0"/>
              <a:t>Essentially creates a new “protected class” under New Jersey law for employees and job applicants who lawfully use recreational cannabis </a:t>
            </a:r>
            <a:r>
              <a:rPr lang="en-US" sz="2800" b="1" dirty="0"/>
              <a:t>off premises and during non-working hours</a:t>
            </a:r>
            <a:r>
              <a:rPr lang="en-US" sz="2800" dirty="0"/>
              <a:t>. </a:t>
            </a:r>
          </a:p>
        </p:txBody>
      </p:sp>
    </p:spTree>
    <p:extLst>
      <p:ext uri="{BB962C8B-B14F-4D97-AF65-F5344CB8AC3E}">
        <p14:creationId xmlns:p14="http://schemas.microsoft.com/office/powerpoint/2010/main" val="2920611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What can policies do?</a:t>
            </a:r>
          </a:p>
        </p:txBody>
      </p:sp>
      <p:sp>
        <p:nvSpPr>
          <p:cNvPr id="3" name="Content Placeholder 2"/>
          <p:cNvSpPr>
            <a:spLocks noGrp="1"/>
          </p:cNvSpPr>
          <p:nvPr>
            <p:ph idx="1"/>
          </p:nvPr>
        </p:nvSpPr>
        <p:spPr/>
        <p:txBody>
          <a:bodyPr>
            <a:noAutofit/>
          </a:bodyPr>
          <a:lstStyle/>
          <a:p>
            <a:pPr marL="457200" indent="-457200">
              <a:buAutoNum type="arabicPeriod"/>
            </a:pPr>
            <a:r>
              <a:rPr lang="en-US" dirty="0"/>
              <a:t>Employees can be terminated for </a:t>
            </a:r>
            <a:r>
              <a:rPr lang="en-US" b="1" i="1" dirty="0"/>
              <a:t>being under the influence of marijuana during work hours</a:t>
            </a:r>
            <a:r>
              <a:rPr lang="en-US" dirty="0"/>
              <a:t>, regardless of whether the use is medical or recreational in nature. </a:t>
            </a:r>
          </a:p>
          <a:p>
            <a:pPr marL="457200" indent="-457200">
              <a:buAutoNum type="arabicPeriod" startAt="2"/>
            </a:pPr>
            <a:r>
              <a:rPr lang="en-US" dirty="0"/>
              <a:t>Employers do not have to permit the </a:t>
            </a:r>
            <a:r>
              <a:rPr lang="en-US" b="1" i="1" dirty="0"/>
              <a:t>use, sale, display, possession, or transfer of marijuana at work or during work hours</a:t>
            </a:r>
            <a:r>
              <a:rPr lang="en-US" dirty="0"/>
              <a:t>. </a:t>
            </a:r>
          </a:p>
          <a:p>
            <a:pPr marL="457200" indent="-457200">
              <a:buAutoNum type="arabicPeriod" startAt="3"/>
            </a:pPr>
            <a:r>
              <a:rPr lang="en-US" dirty="0"/>
              <a:t>Exceptions exist for employees that are subject to </a:t>
            </a:r>
            <a:r>
              <a:rPr lang="en-US" b="1" u="sng" dirty="0"/>
              <a:t>federally regulated </a:t>
            </a:r>
            <a:r>
              <a:rPr lang="en-US" dirty="0"/>
              <a:t>positions or who work for employers with federal contracts, because both medical and recreational marijuana are still illegal under federal law. </a:t>
            </a:r>
          </a:p>
          <a:p>
            <a:endParaRPr lang="en-US" dirty="0"/>
          </a:p>
          <a:p>
            <a:r>
              <a:rPr lang="en-US" dirty="0"/>
              <a:t>If complying with the New Jersey state laws jeopardizes an employer’s federal contract, the employer is excepted from such compliance.</a:t>
            </a:r>
          </a:p>
        </p:txBody>
      </p:sp>
      <p:pic>
        <p:nvPicPr>
          <p:cNvPr id="4" name="Picture 3" descr="Policies | Indian Journ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724" y="5276080"/>
            <a:ext cx="5312703" cy="852305"/>
          </a:xfrm>
          <a:prstGeom prst="rect">
            <a:avLst/>
          </a:prstGeom>
        </p:spPr>
      </p:pic>
    </p:spTree>
    <p:extLst>
      <p:ext uri="{BB962C8B-B14F-4D97-AF65-F5344CB8AC3E}">
        <p14:creationId xmlns:p14="http://schemas.microsoft.com/office/powerpoint/2010/main" val="1512599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Drug Testing</a:t>
            </a:r>
          </a:p>
        </p:txBody>
      </p:sp>
      <p:sp>
        <p:nvSpPr>
          <p:cNvPr id="3" name="Content Placeholder 2"/>
          <p:cNvSpPr>
            <a:spLocks noGrp="1"/>
          </p:cNvSpPr>
          <p:nvPr>
            <p:ph idx="1"/>
          </p:nvPr>
        </p:nvSpPr>
        <p:spPr/>
        <p:txBody>
          <a:bodyPr>
            <a:normAutofit/>
          </a:bodyPr>
          <a:lstStyle/>
          <a:p>
            <a:r>
              <a:rPr lang="en-US" sz="3600" dirty="0"/>
              <a:t>Employer may require an employee to undergo: </a:t>
            </a:r>
          </a:p>
          <a:p>
            <a:pPr marL="457200" indent="-457200">
              <a:buFont typeface="+mj-lt"/>
              <a:buAutoNum type="arabicPeriod"/>
            </a:pPr>
            <a:r>
              <a:rPr lang="en-US" sz="3600" dirty="0"/>
              <a:t>reasonable suspicion testing (reasonable suspicion of use at work or reasonable suspicion of impairment); </a:t>
            </a:r>
          </a:p>
          <a:p>
            <a:pPr marL="457200" indent="-457200">
              <a:buFont typeface="+mj-lt"/>
              <a:buAutoNum type="arabicPeriod"/>
            </a:pPr>
            <a:r>
              <a:rPr lang="en-US" sz="3600" dirty="0"/>
              <a:t>post-accident testing; </a:t>
            </a:r>
          </a:p>
          <a:p>
            <a:pPr marL="457200" indent="-457200">
              <a:buFont typeface="+mj-lt"/>
              <a:buAutoNum type="arabicPeriod"/>
            </a:pPr>
            <a:r>
              <a:rPr lang="en-US" sz="3600" dirty="0"/>
              <a:t>random testing; and </a:t>
            </a:r>
          </a:p>
          <a:p>
            <a:pPr marL="457200" indent="-457200">
              <a:buFont typeface="+mj-lt"/>
              <a:buAutoNum type="arabicPeriod"/>
            </a:pPr>
            <a:r>
              <a:rPr lang="en-US" sz="3600" dirty="0"/>
              <a:t>pre-employment testing. </a:t>
            </a:r>
          </a:p>
        </p:txBody>
      </p:sp>
    </p:spTree>
    <p:extLst>
      <p:ext uri="{BB962C8B-B14F-4D97-AF65-F5344CB8AC3E}">
        <p14:creationId xmlns:p14="http://schemas.microsoft.com/office/powerpoint/2010/main" val="2638898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Drug Testing</a:t>
            </a:r>
          </a:p>
        </p:txBody>
      </p:sp>
      <p:sp>
        <p:nvSpPr>
          <p:cNvPr id="3" name="Content Placeholder 2"/>
          <p:cNvSpPr>
            <a:spLocks noGrp="1"/>
          </p:cNvSpPr>
          <p:nvPr>
            <p:ph idx="1"/>
          </p:nvPr>
        </p:nvSpPr>
        <p:spPr/>
        <p:txBody>
          <a:bodyPr>
            <a:normAutofit/>
          </a:bodyPr>
          <a:lstStyle/>
          <a:p>
            <a:r>
              <a:rPr lang="en-US" sz="3200" dirty="0"/>
              <a:t>An employer </a:t>
            </a:r>
            <a:r>
              <a:rPr lang="en-US" sz="3200" i="1" dirty="0"/>
              <a:t>may use the drug test results in determining appropriate employment actions </a:t>
            </a:r>
            <a:r>
              <a:rPr lang="en-US" sz="3200" i="1" u="sng" dirty="0"/>
              <a:t>only if</a:t>
            </a:r>
            <a:r>
              <a:rPr lang="en-US" sz="3200" i="1" dirty="0"/>
              <a:t>:</a:t>
            </a:r>
          </a:p>
          <a:p>
            <a:endParaRPr lang="en-US" sz="1200" dirty="0"/>
          </a:p>
          <a:p>
            <a:pPr marL="284163" indent="-284163"/>
            <a:r>
              <a:rPr lang="en-US" sz="3200" dirty="0"/>
              <a:t>• The drug test includes scientifically reliable testing of blood,  urine, or saliva; </a:t>
            </a:r>
            <a:r>
              <a:rPr lang="en-US" sz="3200" u="sng" dirty="0"/>
              <a:t>and</a:t>
            </a:r>
            <a:r>
              <a:rPr lang="en-US" sz="3200" dirty="0"/>
              <a:t> </a:t>
            </a:r>
          </a:p>
          <a:p>
            <a:pPr marL="284163" indent="-284163"/>
            <a:endParaRPr lang="en-US" sz="1600" dirty="0"/>
          </a:p>
          <a:p>
            <a:pPr marL="284163" indent="-284163"/>
            <a:r>
              <a:rPr lang="en-US" sz="3200" dirty="0"/>
              <a:t>• A physical evaluation is performed in order to determine an employee’s state of impairment. </a:t>
            </a:r>
          </a:p>
        </p:txBody>
      </p:sp>
      <p:pic>
        <p:nvPicPr>
          <p:cNvPr id="4" name="Picture 3" descr="Drug Testing - Free of Charge Creative Commons Highway Sign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75585" y="4430323"/>
            <a:ext cx="2783487" cy="1853338"/>
          </a:xfrm>
          <a:prstGeom prst="rect">
            <a:avLst/>
          </a:prstGeom>
        </p:spPr>
      </p:pic>
    </p:spTree>
    <p:extLst>
      <p:ext uri="{BB962C8B-B14F-4D97-AF65-F5344CB8AC3E}">
        <p14:creationId xmlns:p14="http://schemas.microsoft.com/office/powerpoint/2010/main" val="615591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Observation</a:t>
            </a:r>
          </a:p>
        </p:txBody>
      </p:sp>
      <p:sp>
        <p:nvSpPr>
          <p:cNvPr id="3" name="Content Placeholder 2"/>
          <p:cNvSpPr>
            <a:spLocks noGrp="1"/>
          </p:cNvSpPr>
          <p:nvPr>
            <p:ph idx="1"/>
          </p:nvPr>
        </p:nvSpPr>
        <p:spPr/>
        <p:txBody>
          <a:bodyPr/>
          <a:lstStyle/>
          <a:p>
            <a:endParaRPr lang="en-US" dirty="0"/>
          </a:p>
          <a:p>
            <a:r>
              <a:rPr lang="en-US" sz="3200" dirty="0"/>
              <a:t>“Reasonable Suspicion” Observation Report Form is on CRC website- and the sample form is </a:t>
            </a:r>
            <a:r>
              <a:rPr lang="en-US" sz="3200" b="1" u="sng" dirty="0"/>
              <a:t>not </a:t>
            </a:r>
            <a:r>
              <a:rPr lang="en-US" sz="3200" dirty="0"/>
              <a:t>cannabis-specific. </a:t>
            </a:r>
          </a:p>
          <a:p>
            <a:endParaRPr lang="en-US" sz="3200" dirty="0" smtClean="0">
              <a:hlinkClick r:id="rId2"/>
            </a:endParaRPr>
          </a:p>
          <a:p>
            <a:r>
              <a:rPr lang="en-US" sz="3200" dirty="0" smtClean="0">
                <a:hlinkClick r:id="rId2"/>
              </a:rPr>
              <a:t>https</a:t>
            </a:r>
            <a:r>
              <a:rPr lang="en-US" sz="3200" dirty="0">
                <a:hlinkClick r:id="rId2"/>
              </a:rPr>
              <a:t>://www.nj.gov/cannabis/documents/businesses/Business%20Resources/Workplace%20Impairment%20Guidance%20Sample%20Form.pdf</a:t>
            </a:r>
            <a:endParaRPr lang="en-US" sz="3200" dirty="0"/>
          </a:p>
        </p:txBody>
      </p:sp>
    </p:spTree>
    <p:extLst>
      <p:ext uri="{BB962C8B-B14F-4D97-AF65-F5344CB8AC3E}">
        <p14:creationId xmlns:p14="http://schemas.microsoft.com/office/powerpoint/2010/main" val="3416067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Cannabis use</a:t>
            </a:r>
          </a:p>
        </p:txBody>
      </p:sp>
      <p:sp>
        <p:nvSpPr>
          <p:cNvPr id="3" name="Content Placeholder 2"/>
          <p:cNvSpPr>
            <a:spLocks noGrp="1"/>
          </p:cNvSpPr>
          <p:nvPr>
            <p:ph idx="1"/>
          </p:nvPr>
        </p:nvSpPr>
        <p:spPr/>
        <p:txBody>
          <a:bodyPr>
            <a:normAutofit/>
          </a:bodyPr>
          <a:lstStyle/>
          <a:p>
            <a:pPr marL="342900" indent="-342900">
              <a:buSzPct val="135000"/>
              <a:buFont typeface="Arial" panose="020B0604020202020204" pitchFamily="34" charset="0"/>
              <a:buChar char="•"/>
            </a:pPr>
            <a:endParaRPr lang="en-US" sz="3200" dirty="0"/>
          </a:p>
          <a:p>
            <a:pPr marL="342900" indent="-342900">
              <a:buSzPct val="135000"/>
              <a:buFont typeface="Arial" panose="020B0604020202020204" pitchFamily="34" charset="0"/>
              <a:buChar char="•"/>
            </a:pPr>
            <a:r>
              <a:rPr lang="en-US" sz="3200" dirty="0"/>
              <a:t>Just like alcohol is legal, you don’t have to permit it AT WORK; and</a:t>
            </a:r>
          </a:p>
          <a:p>
            <a:pPr>
              <a:buSzPct val="135000"/>
            </a:pPr>
            <a:endParaRPr lang="en-US" sz="3200" dirty="0"/>
          </a:p>
          <a:p>
            <a:pPr marL="342900" indent="-342900">
              <a:buSzPct val="135000"/>
              <a:buFont typeface="Arial" panose="020B0604020202020204" pitchFamily="34" charset="0"/>
              <a:buChar char="•"/>
            </a:pPr>
            <a:r>
              <a:rPr lang="en-US" sz="3200" dirty="0"/>
              <a:t>Just like alcohol, employees can be prohibited from being under the influence.</a:t>
            </a:r>
          </a:p>
        </p:txBody>
      </p:sp>
    </p:spTree>
    <p:extLst>
      <p:ext uri="{BB962C8B-B14F-4D97-AF65-F5344CB8AC3E}">
        <p14:creationId xmlns:p14="http://schemas.microsoft.com/office/powerpoint/2010/main" val="2398855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Medicinal Use</a:t>
            </a:r>
          </a:p>
        </p:txBody>
      </p:sp>
      <p:sp>
        <p:nvSpPr>
          <p:cNvPr id="3" name="Content Placeholder 2"/>
          <p:cNvSpPr>
            <a:spLocks noGrp="1"/>
          </p:cNvSpPr>
          <p:nvPr>
            <p:ph idx="1"/>
          </p:nvPr>
        </p:nvSpPr>
        <p:spPr>
          <a:xfrm>
            <a:off x="602019" y="948362"/>
            <a:ext cx="9775558" cy="5335299"/>
          </a:xfrm>
        </p:spPr>
        <p:txBody>
          <a:bodyPr/>
          <a:lstStyle/>
          <a:p>
            <a:endParaRPr lang="en-US" sz="600" dirty="0"/>
          </a:p>
          <a:p>
            <a:r>
              <a:rPr lang="en-US" sz="2800" dirty="0"/>
              <a:t>New Jersey employers are required to engage in the interactive process to </a:t>
            </a:r>
            <a:r>
              <a:rPr lang="en-US" sz="2800" b="1" i="1" dirty="0"/>
              <a:t>reasonably accommodate a qualifying employee’s use of medical cannabis off-site and during off-hours</a:t>
            </a:r>
            <a:r>
              <a:rPr lang="en-US" sz="2800" dirty="0"/>
              <a:t>. </a:t>
            </a:r>
          </a:p>
          <a:p>
            <a:endParaRPr lang="en-US" sz="1800" dirty="0"/>
          </a:p>
          <a:p>
            <a:r>
              <a:rPr lang="en-US" sz="2800" dirty="0"/>
              <a:t>If an employee or applicant tests positive for cannabis, the employer is required to: </a:t>
            </a:r>
          </a:p>
          <a:p>
            <a:pPr marL="514350" indent="-514350">
              <a:buAutoNum type="arabicParenBoth"/>
            </a:pPr>
            <a:r>
              <a:rPr lang="en-US" sz="2800" dirty="0"/>
              <a:t>provide written notice of the right to provide a valid medical explanation for the test result; and </a:t>
            </a:r>
          </a:p>
          <a:p>
            <a:pPr marL="514350" indent="-514350">
              <a:buAutoNum type="arabicParenBoth"/>
            </a:pPr>
            <a:r>
              <a:rPr lang="en-US" sz="2800" dirty="0"/>
              <a:t>offer an opportunity to present a valid medical explanation for the result.  </a:t>
            </a:r>
          </a:p>
          <a:p>
            <a:endParaRPr lang="en-US" dirty="0"/>
          </a:p>
        </p:txBody>
      </p:sp>
      <p:pic>
        <p:nvPicPr>
          <p:cNvPr id="5" name="Picture 4" descr="Adicto Adicción Cannabinol · Gráficos vectoriales gratis en Pixaba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7272" y="2078965"/>
            <a:ext cx="1921534" cy="1897811"/>
          </a:xfrm>
          <a:prstGeom prst="rect">
            <a:avLst/>
          </a:prstGeom>
        </p:spPr>
      </p:pic>
    </p:spTree>
    <p:extLst>
      <p:ext uri="{BB962C8B-B14F-4D97-AF65-F5344CB8AC3E}">
        <p14:creationId xmlns:p14="http://schemas.microsoft.com/office/powerpoint/2010/main" val="103399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Leave Versus Payment</a:t>
            </a:r>
          </a:p>
        </p:txBody>
      </p:sp>
      <p:sp>
        <p:nvSpPr>
          <p:cNvPr id="3" name="Content Placeholder 2"/>
          <p:cNvSpPr>
            <a:spLocks noGrp="1"/>
          </p:cNvSpPr>
          <p:nvPr>
            <p:ph idx="1"/>
          </p:nvPr>
        </p:nvSpPr>
        <p:spPr>
          <a:xfrm>
            <a:off x="602018" y="895485"/>
            <a:ext cx="11038117" cy="5335299"/>
          </a:xfrm>
        </p:spPr>
        <p:txBody>
          <a:bodyPr/>
          <a:lstStyle/>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r>
              <a:rPr lang="en-US" sz="3000" dirty="0"/>
              <a:t>Leave Entitlements: FMLA, NJFLA, NJ SAFE</a:t>
            </a:r>
          </a:p>
          <a:p>
            <a:pPr marL="342900" indent="-342900">
              <a:buFont typeface="Arial" panose="020B0604020202020204" pitchFamily="34" charset="0"/>
              <a:buChar char="•"/>
            </a:pPr>
            <a:r>
              <a:rPr lang="en-US" sz="3000" dirty="0"/>
              <a:t>Compensation Entitlements: NJFLI, NJTDB, NJWCA</a:t>
            </a:r>
          </a:p>
          <a:p>
            <a:pPr marL="342900" indent="-342900">
              <a:buFont typeface="Arial" panose="020B0604020202020204" pitchFamily="34" charset="0"/>
              <a:buChar char="•"/>
            </a:pPr>
            <a:r>
              <a:rPr lang="en-US" sz="3000" dirty="0"/>
              <a:t>Combination Entitlements: NJ Earned Sick Leave Law</a:t>
            </a:r>
          </a:p>
          <a:p>
            <a:pPr lvl="1"/>
            <a:endParaRPr lang="en-US" dirty="0"/>
          </a:p>
          <a:p>
            <a:pPr lvl="1" algn="ctr">
              <a:spcBef>
                <a:spcPts val="0"/>
              </a:spcBef>
            </a:pPr>
            <a:r>
              <a:rPr lang="en-US" sz="3200" b="1" dirty="0"/>
              <a:t>Statutory leave entitlements can run concurrently </a:t>
            </a:r>
          </a:p>
          <a:p>
            <a:pPr lvl="1" algn="ctr">
              <a:spcBef>
                <a:spcPts val="0"/>
              </a:spcBef>
            </a:pPr>
            <a:r>
              <a:rPr lang="en-US" sz="3200" b="1" dirty="0"/>
              <a:t>with statutory compensation benefits</a:t>
            </a:r>
          </a:p>
        </p:txBody>
      </p:sp>
    </p:spTree>
    <p:extLst>
      <p:ext uri="{BB962C8B-B14F-4D97-AF65-F5344CB8AC3E}">
        <p14:creationId xmlns:p14="http://schemas.microsoft.com/office/powerpoint/2010/main" val="248590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Testing</a:t>
            </a:r>
          </a:p>
        </p:txBody>
      </p:sp>
      <p:sp>
        <p:nvSpPr>
          <p:cNvPr id="3" name="Content Placeholder 2"/>
          <p:cNvSpPr>
            <a:spLocks noGrp="1"/>
          </p:cNvSpPr>
          <p:nvPr>
            <p:ph idx="1"/>
          </p:nvPr>
        </p:nvSpPr>
        <p:spPr/>
        <p:txBody>
          <a:bodyPr>
            <a:noAutofit/>
          </a:bodyPr>
          <a:lstStyle/>
          <a:p>
            <a:endParaRPr lang="en-US" sz="2800" dirty="0"/>
          </a:p>
          <a:p>
            <a:r>
              <a:rPr lang="en-US" sz="2800" dirty="0"/>
              <a:t>The employee or applicant then has </a:t>
            </a:r>
            <a:r>
              <a:rPr lang="en-US" sz="2800" b="1" dirty="0"/>
              <a:t>3 working days </a:t>
            </a:r>
            <a:r>
              <a:rPr lang="en-US" sz="2800" dirty="0"/>
              <a:t>from receipt of the employer’s written notice to </a:t>
            </a:r>
            <a:r>
              <a:rPr lang="en-US" sz="2800" b="1" dirty="0"/>
              <a:t>explain the result </a:t>
            </a:r>
            <a:r>
              <a:rPr lang="en-US" sz="2800" dirty="0"/>
              <a:t>(i.e., evidence that a health care practitioner has authorized the use of medical cannabis, or proof that the applicant or employee is a registered patient, or both), or request a retest of the original sample. </a:t>
            </a:r>
          </a:p>
          <a:p>
            <a:endParaRPr lang="en-US" sz="2800" dirty="0"/>
          </a:p>
          <a:p>
            <a:r>
              <a:rPr lang="en-US" sz="2800" b="1" dirty="0"/>
              <a:t>The Jake Honig Act prohibits an employer from using the failed drug test alone as a basis to take adverse employment action against an individual demonstrated to be a valid medical cannabis user.</a:t>
            </a:r>
          </a:p>
        </p:txBody>
      </p:sp>
    </p:spTree>
    <p:extLst>
      <p:ext uri="{BB962C8B-B14F-4D97-AF65-F5344CB8AC3E}">
        <p14:creationId xmlns:p14="http://schemas.microsoft.com/office/powerpoint/2010/main" val="1660388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Background Checks </a:t>
            </a:r>
          </a:p>
        </p:txBody>
      </p:sp>
      <p:sp>
        <p:nvSpPr>
          <p:cNvPr id="3" name="Content Placeholder 2"/>
          <p:cNvSpPr>
            <a:spLocks noGrp="1"/>
          </p:cNvSpPr>
          <p:nvPr>
            <p:ph idx="1"/>
          </p:nvPr>
        </p:nvSpPr>
        <p:spPr>
          <a:xfrm>
            <a:off x="602019" y="948362"/>
            <a:ext cx="8628246" cy="5335299"/>
          </a:xfrm>
        </p:spPr>
        <p:txBody>
          <a:bodyPr>
            <a:normAutofit/>
          </a:bodyPr>
          <a:lstStyle/>
          <a:p>
            <a:endParaRPr lang="en-US" sz="3200" dirty="0"/>
          </a:p>
          <a:p>
            <a:r>
              <a:rPr lang="en-US" sz="3200" dirty="0"/>
              <a:t>An employer is </a:t>
            </a:r>
            <a:r>
              <a:rPr lang="en-US" sz="3200" i="1" dirty="0"/>
              <a:t>not permitted to consider any arrest, charge, or conviction for certain types of marijuana and hashish offenses when making an employment decision</a:t>
            </a:r>
            <a:r>
              <a:rPr lang="en-US" sz="3200" dirty="0"/>
              <a:t>. Similarly, an employer</a:t>
            </a:r>
            <a:r>
              <a:rPr lang="en-US" sz="3200" i="1" dirty="0"/>
              <a:t> cannot require an applicant to disclose </a:t>
            </a:r>
            <a:r>
              <a:rPr lang="en-US" sz="3200" i="1" u="sng" dirty="0"/>
              <a:t>or</a:t>
            </a:r>
            <a:r>
              <a:rPr lang="en-US" sz="3200" i="1" dirty="0"/>
              <a:t> take any adverse action against an applicant solely based on any arrest, charge, or conviction for certain types of marijuana and hashish offenses. </a:t>
            </a:r>
            <a:endParaRPr lang="en-US" sz="3200" dirty="0"/>
          </a:p>
        </p:txBody>
      </p:sp>
      <p:pic>
        <p:nvPicPr>
          <p:cNvPr id="4" name="Picture 3" descr="Magnifying Glass Document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302" y="2691441"/>
            <a:ext cx="2173833" cy="1718687"/>
          </a:xfrm>
          <a:prstGeom prst="rect">
            <a:avLst/>
          </a:prstGeom>
        </p:spPr>
      </p:pic>
    </p:spTree>
    <p:extLst>
      <p:ext uri="{BB962C8B-B14F-4D97-AF65-F5344CB8AC3E}">
        <p14:creationId xmlns:p14="http://schemas.microsoft.com/office/powerpoint/2010/main" val="3976444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Takeaways</a:t>
            </a:r>
          </a:p>
        </p:txBody>
      </p:sp>
      <p:sp>
        <p:nvSpPr>
          <p:cNvPr id="3" name="Content Placeholder 2"/>
          <p:cNvSpPr>
            <a:spLocks noGrp="1"/>
          </p:cNvSpPr>
          <p:nvPr>
            <p:ph idx="1"/>
          </p:nvPr>
        </p:nvSpPr>
        <p:spPr/>
        <p:txBody>
          <a:bodyPr>
            <a:normAutofit/>
          </a:bodyPr>
          <a:lstStyle/>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Consistent, uniform enforcement of all policies—especially those pertaining to drug testing—is critical</a:t>
            </a:r>
          </a:p>
          <a:p>
            <a:pPr marL="571500" indent="-571500">
              <a:buFont typeface="Arial" panose="020B0604020202020204" pitchFamily="34" charset="0"/>
              <a:buChar char="•"/>
            </a:pPr>
            <a:r>
              <a:rPr lang="en-US" sz="3200" dirty="0"/>
              <a:t>All employees must be subject to the same discipline in accordance with established, written policies</a:t>
            </a:r>
          </a:p>
          <a:p>
            <a:pPr marL="571500" indent="-571500">
              <a:buFont typeface="Arial" panose="020B0604020202020204" pitchFamily="34" charset="0"/>
              <a:buChar char="•"/>
            </a:pPr>
            <a:r>
              <a:rPr lang="en-US" sz="3200" dirty="0"/>
              <a:t>Reasonable accommodations may be required for certain employees due to COVID-19 </a:t>
            </a:r>
          </a:p>
        </p:txBody>
      </p:sp>
      <p:pic>
        <p:nvPicPr>
          <p:cNvPr id="4" name="Picture 3" descr="Wine in the U.S. in 2020 — The Top Takeaways - Ferment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240" y="4347713"/>
            <a:ext cx="1910465" cy="1730032"/>
          </a:xfrm>
          <a:prstGeom prst="rect">
            <a:avLst/>
          </a:prstGeom>
        </p:spPr>
      </p:pic>
    </p:spTree>
    <p:extLst>
      <p:ext uri="{BB962C8B-B14F-4D97-AF65-F5344CB8AC3E}">
        <p14:creationId xmlns:p14="http://schemas.microsoft.com/office/powerpoint/2010/main" val="2014964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a:p>
          <a:p>
            <a:pPr algn="ctr"/>
            <a:r>
              <a:rPr lang="en-US" sz="4800" b="1" dirty="0" smtClean="0"/>
              <a:t>ANY </a:t>
            </a:r>
            <a:r>
              <a:rPr lang="en-US" sz="4800" b="1" dirty="0"/>
              <a:t>QUESTIONS??</a:t>
            </a:r>
          </a:p>
          <a:p>
            <a:pPr algn="ctr"/>
            <a:r>
              <a:rPr lang="en-US" sz="4800" b="1" dirty="0"/>
              <a:t>Thank you!</a:t>
            </a:r>
          </a:p>
        </p:txBody>
      </p:sp>
      <p:pic>
        <p:nvPicPr>
          <p:cNvPr id="2" name="Picture 1" descr="Fragezeichen Hinweis Duplikat · Kostenloses Bild auf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996" y="3410374"/>
            <a:ext cx="4836160" cy="3224106"/>
          </a:xfrm>
          <a:prstGeom prst="rect">
            <a:avLst/>
          </a:prstGeom>
        </p:spPr>
      </p:pic>
    </p:spTree>
    <p:extLst>
      <p:ext uri="{BB962C8B-B14F-4D97-AF65-F5344CB8AC3E}">
        <p14:creationId xmlns:p14="http://schemas.microsoft.com/office/powerpoint/2010/main" val="2200077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8344"/>
            <a:ext cx="9144000" cy="733313"/>
          </a:xfrm>
        </p:spPr>
        <p:txBody>
          <a:bodyPr>
            <a:noAutofit/>
          </a:bodyPr>
          <a:lstStyle/>
          <a:p>
            <a:pPr algn="ctr"/>
            <a:r>
              <a:rPr lang="en-US" sz="3200" dirty="0"/>
              <a:t>Connect with Laddey, Clark and Ryan, LLP</a:t>
            </a:r>
          </a:p>
        </p:txBody>
      </p:sp>
      <p:sp>
        <p:nvSpPr>
          <p:cNvPr id="8" name="Content Placeholder 7"/>
          <p:cNvSpPr>
            <a:spLocks noGrp="1"/>
          </p:cNvSpPr>
          <p:nvPr>
            <p:ph idx="1"/>
          </p:nvPr>
        </p:nvSpPr>
        <p:spPr>
          <a:xfrm>
            <a:off x="1975513" y="1081656"/>
            <a:ext cx="8278588" cy="5202004"/>
          </a:xfrm>
        </p:spPr>
        <p:txBody>
          <a:bodyPr/>
          <a:lstStyle/>
          <a:p>
            <a:endParaRPr lang="en-US" dirty="0"/>
          </a:p>
          <a:p>
            <a:endParaRPr lang="en-US" dirty="0"/>
          </a:p>
          <a:p>
            <a:endParaRPr lang="en-US" dirty="0"/>
          </a:p>
          <a:p>
            <a:endParaRPr lang="en-US" dirty="0"/>
          </a:p>
          <a:p>
            <a:endParaRPr lang="en-US" dirty="0"/>
          </a:p>
          <a:p>
            <a:endParaRPr lang="en-US" dirty="0"/>
          </a:p>
          <a:p>
            <a:endParaRPr lang="en-US" sz="1200" dirty="0"/>
          </a:p>
          <a:p>
            <a:r>
              <a:rPr lang="en-US" dirty="0"/>
              <a:t>	</a:t>
            </a:r>
            <a:r>
              <a:rPr lang="en-US" sz="2300" dirty="0"/>
              <a:t>	  Like us		     Connect with us		       Follow us</a:t>
            </a: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371" y="166075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9" y="166075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742" y="1702935"/>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49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NJ Paid Sick Leave</a:t>
            </a:r>
          </a:p>
        </p:txBody>
      </p:sp>
      <p:sp>
        <p:nvSpPr>
          <p:cNvPr id="3" name="Content Placeholder 2"/>
          <p:cNvSpPr>
            <a:spLocks noGrp="1"/>
          </p:cNvSpPr>
          <p:nvPr>
            <p:ph idx="1"/>
          </p:nvPr>
        </p:nvSpPr>
        <p:spPr/>
        <p:txBody>
          <a:bodyPr/>
          <a:lstStyle/>
          <a:p>
            <a:pPr algn="ctr"/>
            <a:endParaRPr lang="en-US" sz="1400" b="1" u="sng" dirty="0"/>
          </a:p>
          <a:p>
            <a:pPr algn="ctr"/>
            <a:r>
              <a:rPr lang="en-US" sz="3200" b="1" u="sng" dirty="0"/>
              <a:t>Accrual Minimums</a:t>
            </a:r>
          </a:p>
          <a:p>
            <a:pPr algn="ctr"/>
            <a:endParaRPr lang="en-US" sz="2800" b="1" u="sng" dirty="0"/>
          </a:p>
          <a:p>
            <a:pPr marL="514350" indent="-514350">
              <a:buFont typeface="+mj-lt"/>
              <a:buAutoNum type="arabicPeriod"/>
            </a:pPr>
            <a:r>
              <a:rPr lang="en-US" sz="3200" b="1" i="1" u="sng" dirty="0"/>
              <a:t>Up to 40 hours of sick time</a:t>
            </a:r>
            <a:r>
              <a:rPr lang="en-US" sz="3200" b="1" i="1" dirty="0"/>
              <a:t> </a:t>
            </a:r>
            <a:r>
              <a:rPr lang="en-US" sz="3200" dirty="0"/>
              <a:t>at a rate of one hour for every 30 hours worked.</a:t>
            </a:r>
          </a:p>
          <a:p>
            <a:pPr marL="514350" indent="-514350">
              <a:buFont typeface="+mj-lt"/>
              <a:buAutoNum type="arabicPeriod"/>
            </a:pPr>
            <a:r>
              <a:rPr lang="en-US" sz="3200" dirty="0"/>
              <a:t>Employer has the option to frontload the full 40 hours at the beginning of the benefit year.</a:t>
            </a:r>
          </a:p>
        </p:txBody>
      </p:sp>
      <p:pic>
        <p:nvPicPr>
          <p:cNvPr id="4" name="Picture 3" descr="Days of My Life: Lots of Us are Sick Her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50982" y="4132053"/>
            <a:ext cx="1798128" cy="2022894"/>
          </a:xfrm>
          <a:prstGeom prst="rect">
            <a:avLst/>
          </a:prstGeom>
        </p:spPr>
      </p:pic>
    </p:spTree>
    <p:extLst>
      <p:ext uri="{BB962C8B-B14F-4D97-AF65-F5344CB8AC3E}">
        <p14:creationId xmlns:p14="http://schemas.microsoft.com/office/powerpoint/2010/main" val="142265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Sick Leave Policy </a:t>
            </a:r>
          </a:p>
        </p:txBody>
      </p:sp>
      <p:sp>
        <p:nvSpPr>
          <p:cNvPr id="3" name="Content Placeholder 2"/>
          <p:cNvSpPr>
            <a:spLocks noGrp="1"/>
          </p:cNvSpPr>
          <p:nvPr>
            <p:ph idx="1"/>
          </p:nvPr>
        </p:nvSpPr>
        <p:spPr>
          <a:xfrm>
            <a:off x="602018" y="1034626"/>
            <a:ext cx="11038117" cy="5335299"/>
          </a:xfrm>
        </p:spPr>
        <p:txBody>
          <a:bodyPr/>
          <a:lstStyle/>
          <a:p>
            <a:r>
              <a:rPr lang="en-US" dirty="0"/>
              <a:t>If an employee is terminated or leaves employment, the employee is </a:t>
            </a:r>
            <a:r>
              <a:rPr lang="en-US" b="1" u="sng" dirty="0"/>
              <a:t>NOT</a:t>
            </a:r>
            <a:r>
              <a:rPr lang="en-US" dirty="0"/>
              <a:t> entitled to payment of unused earned sick leave </a:t>
            </a:r>
            <a:r>
              <a:rPr lang="en-US" b="1" dirty="0"/>
              <a:t>unless an employer contract, policy, or collective bargaining agreement states otherwise</a:t>
            </a:r>
            <a:r>
              <a:rPr lang="en-US" dirty="0"/>
              <a:t>.</a:t>
            </a:r>
          </a:p>
          <a:p>
            <a:endParaRPr lang="en-US" sz="1400" dirty="0"/>
          </a:p>
          <a:p>
            <a:pPr marL="342900" indent="-342900" algn="just">
              <a:buFont typeface="Arial" panose="020B0604020202020204" pitchFamily="34" charset="0"/>
              <a:buChar char="•"/>
            </a:pPr>
            <a:r>
              <a:rPr lang="en-US" dirty="0"/>
              <a:t>Not required to allow employees to use earned sick leave until the 120</a:t>
            </a:r>
            <a:r>
              <a:rPr lang="en-US" baseline="30000" dirty="0"/>
              <a:t>th</a:t>
            </a:r>
            <a:r>
              <a:rPr lang="en-US" dirty="0"/>
              <a:t> calendar day after the employee commences employment</a:t>
            </a:r>
          </a:p>
          <a:p>
            <a:pPr marL="342900" indent="-342900" algn="just">
              <a:buFont typeface="Arial" panose="020B0604020202020204" pitchFamily="34" charset="0"/>
              <a:buChar char="•"/>
            </a:pPr>
            <a:r>
              <a:rPr lang="en-US" dirty="0"/>
              <a:t>Employer may permit employee to use earned sick leave prior to the 120-calendar-day period.</a:t>
            </a:r>
          </a:p>
          <a:p>
            <a:pPr marL="342900" indent="-342900" algn="just">
              <a:buFont typeface="Arial" panose="020B0604020202020204" pitchFamily="34" charset="0"/>
              <a:buChar char="•"/>
            </a:pPr>
            <a:r>
              <a:rPr lang="en-US" dirty="0"/>
              <a:t>If employee is terminated or leaves employment </a:t>
            </a:r>
            <a:r>
              <a:rPr lang="en-US" u="sng" dirty="0"/>
              <a:t>AND</a:t>
            </a:r>
            <a:r>
              <a:rPr lang="en-US" dirty="0"/>
              <a:t> the employee is reinstated or rehired in NJ within 6 months, </a:t>
            </a:r>
            <a:r>
              <a:rPr lang="en-US" b="1" dirty="0"/>
              <a:t>any unused earned sick leave accrued by the employee prior to the separation </a:t>
            </a:r>
            <a:r>
              <a:rPr lang="en-US" b="1" u="sng" dirty="0"/>
              <a:t>MUST</a:t>
            </a:r>
            <a:r>
              <a:rPr lang="en-US" b="1" dirty="0"/>
              <a:t> be returned to the employee</a:t>
            </a:r>
            <a:r>
              <a:rPr lang="en-US" dirty="0"/>
              <a:t> </a:t>
            </a:r>
            <a:r>
              <a:rPr lang="en-US" b="1" dirty="0"/>
              <a:t>upon rehire or reinstatement</a:t>
            </a:r>
            <a:endParaRPr lang="en-US" dirty="0"/>
          </a:p>
        </p:txBody>
      </p:sp>
    </p:spTree>
    <p:extLst>
      <p:ext uri="{BB962C8B-B14F-4D97-AF65-F5344CB8AC3E}">
        <p14:creationId xmlns:p14="http://schemas.microsoft.com/office/powerpoint/2010/main" val="251186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Five Allowable Uses for Paid Sick Leave</a:t>
            </a:r>
          </a:p>
        </p:txBody>
      </p:sp>
      <p:sp>
        <p:nvSpPr>
          <p:cNvPr id="3" name="Content Placeholder 2"/>
          <p:cNvSpPr>
            <a:spLocks noGrp="1"/>
          </p:cNvSpPr>
          <p:nvPr>
            <p:ph idx="1"/>
          </p:nvPr>
        </p:nvSpPr>
        <p:spPr>
          <a:xfrm>
            <a:off x="602018" y="1103638"/>
            <a:ext cx="11038117" cy="5335299"/>
          </a:xfrm>
        </p:spPr>
        <p:txBody>
          <a:bodyPr>
            <a:normAutofit lnSpcReduction="10000"/>
          </a:bodyPr>
          <a:lstStyle/>
          <a:p>
            <a:pPr marL="514350" indent="-514350">
              <a:buFont typeface="+mj-lt"/>
              <a:buAutoNum type="arabicPeriod"/>
            </a:pPr>
            <a:r>
              <a:rPr lang="en-US" sz="3200" dirty="0"/>
              <a:t>Employee’s own mental or physical illness, injury, or other adverse health condition, </a:t>
            </a:r>
            <a:r>
              <a:rPr lang="en-US" sz="3200" i="1" u="sng" dirty="0"/>
              <a:t>including preventive medical care</a:t>
            </a:r>
          </a:p>
          <a:p>
            <a:pPr marL="514350" indent="-514350">
              <a:buFont typeface="+mj-lt"/>
              <a:buAutoNum type="arabicPeriod"/>
            </a:pPr>
            <a:r>
              <a:rPr lang="en-US" sz="3200" dirty="0">
                <a:solidFill>
                  <a:prstClr val="black">
                    <a:lumMod val="85000"/>
                    <a:lumOff val="15000"/>
                  </a:prstClr>
                </a:solidFill>
              </a:rPr>
              <a:t>Aid or care for a covered family member</a:t>
            </a:r>
          </a:p>
          <a:p>
            <a:pPr marL="514350" indent="-514350">
              <a:buFont typeface="+mj-lt"/>
              <a:buAutoNum type="arabicPeriod"/>
            </a:pPr>
            <a:r>
              <a:rPr lang="en-US" sz="3200" dirty="0"/>
              <a:t>Circumstances related to an employee’s or their covered family member’s status as a victim of domestic or sexual violence</a:t>
            </a:r>
          </a:p>
          <a:p>
            <a:r>
              <a:rPr lang="en-US" sz="3200" dirty="0"/>
              <a:t>4.  Closure of an employee’s workplace or of a school/childcare 	of 	an employee’s child</a:t>
            </a:r>
          </a:p>
          <a:p>
            <a:r>
              <a:rPr lang="en-US" sz="3200" dirty="0"/>
              <a:t>5. 	Time to attend school-related conference, meeting, function 	or other event</a:t>
            </a:r>
          </a:p>
          <a:p>
            <a:endParaRPr lang="en-US" sz="3200" dirty="0"/>
          </a:p>
          <a:p>
            <a:pPr marL="514350" indent="-514350">
              <a:buFont typeface="+mj-lt"/>
              <a:buAutoNum type="arabicPeriod"/>
            </a:pPr>
            <a:endParaRPr lang="en-US" dirty="0"/>
          </a:p>
        </p:txBody>
      </p:sp>
    </p:spTree>
    <p:extLst>
      <p:ext uri="{BB962C8B-B14F-4D97-AF65-F5344CB8AC3E}">
        <p14:creationId xmlns:p14="http://schemas.microsoft.com/office/powerpoint/2010/main" val="14252239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3505</Words>
  <Application>Microsoft Office PowerPoint</Application>
  <PresentationFormat>Widescreen</PresentationFormat>
  <Paragraphs>380</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Minion Pro</vt:lpstr>
      <vt:lpstr>1_Office Theme</vt:lpstr>
      <vt:lpstr>PowerPoint Presentation</vt:lpstr>
      <vt:lpstr>Disclaimer</vt:lpstr>
      <vt:lpstr>HANDBOOK POLICIES TO REVIEW</vt:lpstr>
      <vt:lpstr>SICK LEAVE AND OTHER EMPLOYEE LEAVE POLICIES</vt:lpstr>
      <vt:lpstr>Paid Time Off</vt:lpstr>
      <vt:lpstr>Leave Versus Payment</vt:lpstr>
      <vt:lpstr>NJ Paid Sick Leave</vt:lpstr>
      <vt:lpstr>Sick Leave Policy </vt:lpstr>
      <vt:lpstr>Five Allowable Uses for Paid Sick Leave</vt:lpstr>
      <vt:lpstr>Paid Sick Leave</vt:lpstr>
      <vt:lpstr>Paid Sick Leave</vt:lpstr>
      <vt:lpstr>Vacation Policy</vt:lpstr>
      <vt:lpstr>Holidays</vt:lpstr>
      <vt:lpstr>Maternity Leave</vt:lpstr>
      <vt:lpstr>Maternity Leave</vt:lpstr>
      <vt:lpstr>Extended Leave</vt:lpstr>
      <vt:lpstr>COVID VACCINATION POLICIES</vt:lpstr>
      <vt:lpstr>Asking if employees are vaccinated</vt:lpstr>
      <vt:lpstr>Acceptable proof of vaccination status</vt:lpstr>
      <vt:lpstr>Acceptable proof of vaccination status</vt:lpstr>
      <vt:lpstr>Mandatory Vaccine/Testing Policy</vt:lpstr>
      <vt:lpstr>Handling Medical and Religious Exemptions</vt:lpstr>
      <vt:lpstr>Religious Exemptions</vt:lpstr>
      <vt:lpstr>Medical Exemption</vt:lpstr>
      <vt:lpstr>Refusals</vt:lpstr>
      <vt:lpstr>Leave for Vaccine</vt:lpstr>
      <vt:lpstr>REMOTE WORK RULES</vt:lpstr>
      <vt:lpstr>Remote Work Policy</vt:lpstr>
      <vt:lpstr>Equipment</vt:lpstr>
      <vt:lpstr>ANTI-HARASSMENT AND ANTI-DISCRIMINATION AND POLICIES</vt:lpstr>
      <vt:lpstr>ANTI-HARASSMENT AND ANTI-DISCRIMINATION AND POLICIES</vt:lpstr>
      <vt:lpstr>Protected Categories</vt:lpstr>
      <vt:lpstr>More Protected Categories</vt:lpstr>
      <vt:lpstr>Harassment</vt:lpstr>
      <vt:lpstr>Harassment</vt:lpstr>
      <vt:lpstr>Policy</vt:lpstr>
      <vt:lpstr>Statement of Policy</vt:lpstr>
      <vt:lpstr>Statement of Policy (Continued)</vt:lpstr>
      <vt:lpstr>Policy</vt:lpstr>
      <vt:lpstr>PowerPoint Presentation</vt:lpstr>
      <vt:lpstr>PowerPoint Presentation</vt:lpstr>
      <vt:lpstr>Complaint Policy</vt:lpstr>
      <vt:lpstr>Complaint Policy Continued</vt:lpstr>
      <vt:lpstr>Complaint Forms</vt:lpstr>
      <vt:lpstr>Once a Complaint is Received </vt:lpstr>
      <vt:lpstr>Reporting and Complaints</vt:lpstr>
      <vt:lpstr>DRUG USE AND TESTING POLICIES</vt:lpstr>
      <vt:lpstr>CREAMMA</vt:lpstr>
      <vt:lpstr>CREAMMA</vt:lpstr>
      <vt:lpstr>Policy </vt:lpstr>
      <vt:lpstr>More policy</vt:lpstr>
      <vt:lpstr>Employer Protections: Drug-Free Workplace</vt:lpstr>
      <vt:lpstr>Employer Protections: Drug-Free Workplace</vt:lpstr>
      <vt:lpstr>What can policies do?</vt:lpstr>
      <vt:lpstr>Drug Testing</vt:lpstr>
      <vt:lpstr>Drug Testing</vt:lpstr>
      <vt:lpstr>Observation</vt:lpstr>
      <vt:lpstr>Cannabis use</vt:lpstr>
      <vt:lpstr>Medicinal Use</vt:lpstr>
      <vt:lpstr>Testing</vt:lpstr>
      <vt:lpstr>Background Checks </vt:lpstr>
      <vt:lpstr>Takeaways</vt:lpstr>
      <vt:lpstr>PowerPoint Presentation</vt:lpstr>
      <vt:lpstr>Connect with Laddey, Clark and Ryan, LLP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dc:title>
  <dc:creator>Charlee L. Gee</dc:creator>
  <cp:lastModifiedBy>Michelle Firzlaff</cp:lastModifiedBy>
  <cp:revision>201</cp:revision>
  <cp:lastPrinted>2019-10-14T15:55:13Z</cp:lastPrinted>
  <dcterms:created xsi:type="dcterms:W3CDTF">2019-07-22T19:17:35Z</dcterms:created>
  <dcterms:modified xsi:type="dcterms:W3CDTF">2022-11-28T16:33:34Z</dcterms:modified>
</cp:coreProperties>
</file>